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90"/>
  </p:notesMasterIdLst>
  <p:sldIdLst>
    <p:sldId id="716" r:id="rId2"/>
    <p:sldId id="256" r:id="rId3"/>
    <p:sldId id="786" r:id="rId4"/>
    <p:sldId id="746" r:id="rId5"/>
    <p:sldId id="540" r:id="rId6"/>
    <p:sldId id="298" r:id="rId7"/>
    <p:sldId id="379" r:id="rId8"/>
    <p:sldId id="800" r:id="rId9"/>
    <p:sldId id="816" r:id="rId10"/>
    <p:sldId id="380" r:id="rId11"/>
    <p:sldId id="382" r:id="rId12"/>
    <p:sldId id="401" r:id="rId13"/>
    <p:sldId id="403" r:id="rId14"/>
    <p:sldId id="747" r:id="rId15"/>
    <p:sldId id="748" r:id="rId16"/>
    <p:sldId id="749" r:id="rId17"/>
    <p:sldId id="750" r:id="rId18"/>
    <p:sldId id="751" r:id="rId19"/>
    <p:sldId id="753" r:id="rId20"/>
    <p:sldId id="754" r:id="rId21"/>
    <p:sldId id="803" r:id="rId22"/>
    <p:sldId id="823" r:id="rId23"/>
    <p:sldId id="824" r:id="rId24"/>
    <p:sldId id="806" r:id="rId25"/>
    <p:sldId id="801" r:id="rId26"/>
    <p:sldId id="807" r:id="rId27"/>
    <p:sldId id="336" r:id="rId28"/>
    <p:sldId id="297" r:id="rId29"/>
    <p:sldId id="279" r:id="rId30"/>
    <p:sldId id="799" r:id="rId31"/>
    <p:sldId id="304" r:id="rId32"/>
    <p:sldId id="808" r:id="rId33"/>
    <p:sldId id="788" r:id="rId34"/>
    <p:sldId id="809" r:id="rId35"/>
    <p:sldId id="810" r:id="rId36"/>
    <p:sldId id="811" r:id="rId37"/>
    <p:sldId id="790" r:id="rId38"/>
    <p:sldId id="795" r:id="rId39"/>
    <p:sldId id="794" r:id="rId40"/>
    <p:sldId id="792" r:id="rId41"/>
    <p:sldId id="793" r:id="rId42"/>
    <p:sldId id="825" r:id="rId43"/>
    <p:sldId id="818" r:id="rId44"/>
    <p:sldId id="821" r:id="rId45"/>
    <p:sldId id="819" r:id="rId46"/>
    <p:sldId id="822" r:id="rId47"/>
    <p:sldId id="355" r:id="rId48"/>
    <p:sldId id="787" r:id="rId49"/>
    <p:sldId id="815" r:id="rId50"/>
    <p:sldId id="813" r:id="rId51"/>
    <p:sldId id="812" r:id="rId52"/>
    <p:sldId id="791" r:id="rId53"/>
    <p:sldId id="814" r:id="rId54"/>
    <p:sldId id="543" r:id="rId55"/>
    <p:sldId id="798" r:id="rId56"/>
    <p:sldId id="756" r:id="rId57"/>
    <p:sldId id="757" r:id="rId58"/>
    <p:sldId id="758" r:id="rId59"/>
    <p:sldId id="759" r:id="rId60"/>
    <p:sldId id="760" r:id="rId61"/>
    <p:sldId id="761" r:id="rId62"/>
    <p:sldId id="763" r:id="rId63"/>
    <p:sldId id="762" r:id="rId64"/>
    <p:sldId id="764" r:id="rId65"/>
    <p:sldId id="765" r:id="rId66"/>
    <p:sldId id="766" r:id="rId67"/>
    <p:sldId id="767" r:id="rId68"/>
    <p:sldId id="768" r:id="rId69"/>
    <p:sldId id="769" r:id="rId70"/>
    <p:sldId id="770" r:id="rId71"/>
    <p:sldId id="802" r:id="rId72"/>
    <p:sldId id="774" r:id="rId73"/>
    <p:sldId id="775" r:id="rId74"/>
    <p:sldId id="776" r:id="rId75"/>
    <p:sldId id="777" r:id="rId76"/>
    <p:sldId id="778" r:id="rId77"/>
    <p:sldId id="779" r:id="rId78"/>
    <p:sldId id="780" r:id="rId79"/>
    <p:sldId id="781" r:id="rId80"/>
    <p:sldId id="782" r:id="rId81"/>
    <p:sldId id="783" r:id="rId82"/>
    <p:sldId id="784" r:id="rId83"/>
    <p:sldId id="785" r:id="rId84"/>
    <p:sldId id="826" r:id="rId85"/>
    <p:sldId id="493" r:id="rId86"/>
    <p:sldId id="288" r:id="rId87"/>
    <p:sldId id="673" r:id="rId88"/>
    <p:sldId id="602" r:id="rId89"/>
  </p:sldIdLst>
  <p:sldSz cx="9144000" cy="6858000" type="screen4x3"/>
  <p:notesSz cx="6858000" cy="9144000"/>
  <p:custDataLst>
    <p:tags r:id="rId91"/>
  </p:custDataLst>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699F"/>
    <a:srgbClr val="173B35"/>
    <a:srgbClr val="EE7E61"/>
    <a:srgbClr val="22514B"/>
    <a:srgbClr val="8A4DCE"/>
    <a:srgbClr val="F4AB33"/>
    <a:srgbClr val="EB5433"/>
    <a:srgbClr val="51B0B1"/>
    <a:srgbClr val="4B9648"/>
    <a:srgbClr val="C2A6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5006"/>
  </p:normalViewPr>
  <p:slideViewPr>
    <p:cSldViewPr>
      <p:cViewPr varScale="1">
        <p:scale>
          <a:sx n="88" d="100"/>
          <a:sy n="88" d="100"/>
        </p:scale>
        <p:origin x="184" y="8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a:extLst>
              <a:ext uri="{FF2B5EF4-FFF2-40B4-BE49-F238E27FC236}">
                <a16:creationId xmlns:a16="http://schemas.microsoft.com/office/drawing/2014/main" id="{3352694C-E067-F346-AFB7-62791323D6C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cs typeface="+mn-cs"/>
              </a:defRPr>
            </a:lvl1pPr>
          </a:lstStyle>
          <a:p>
            <a:pPr>
              <a:defRPr/>
            </a:pPr>
            <a:endParaRPr lang="es-ES"/>
          </a:p>
        </p:txBody>
      </p:sp>
      <p:sp>
        <p:nvSpPr>
          <p:cNvPr id="3" name="2 Marcador de fecha">
            <a:extLst>
              <a:ext uri="{FF2B5EF4-FFF2-40B4-BE49-F238E27FC236}">
                <a16:creationId xmlns:a16="http://schemas.microsoft.com/office/drawing/2014/main" id="{75B6D71E-604D-574E-BC25-A12FD8BC038B}"/>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DB28C391-37DF-AC4B-9F8A-76CAB021A836}" type="datetimeFigureOut">
              <a:rPr lang="es-ES" altLang="es-CO"/>
              <a:pPr>
                <a:defRPr/>
              </a:pPr>
              <a:t>7/7/22</a:t>
            </a:fld>
            <a:endParaRPr lang="es-ES" altLang="es-CO"/>
          </a:p>
        </p:txBody>
      </p:sp>
      <p:sp>
        <p:nvSpPr>
          <p:cNvPr id="4" name="3 Marcador de imagen de diapositiva">
            <a:extLst>
              <a:ext uri="{FF2B5EF4-FFF2-40B4-BE49-F238E27FC236}">
                <a16:creationId xmlns:a16="http://schemas.microsoft.com/office/drawing/2014/main" id="{C7544739-6191-CA4C-80FD-8B76EE735FB4}"/>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ES" noProof="0"/>
          </a:p>
        </p:txBody>
      </p:sp>
      <p:sp>
        <p:nvSpPr>
          <p:cNvPr id="5" name="4 Marcador de notas">
            <a:extLst>
              <a:ext uri="{FF2B5EF4-FFF2-40B4-BE49-F238E27FC236}">
                <a16:creationId xmlns:a16="http://schemas.microsoft.com/office/drawing/2014/main" id="{B8AFEB0A-52D8-EF4E-9A51-9FA81CDCC8A7}"/>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s-ES" altLang="es-CO" noProof="0"/>
              <a:t>Haga clic para modificar el estilo de texto del patrón</a:t>
            </a:r>
          </a:p>
          <a:p>
            <a:pPr lvl="1"/>
            <a:r>
              <a:rPr lang="es-ES" altLang="es-CO" noProof="0"/>
              <a:t>Segundo nivel</a:t>
            </a:r>
          </a:p>
          <a:p>
            <a:pPr lvl="2"/>
            <a:r>
              <a:rPr lang="es-ES" altLang="es-CO" noProof="0"/>
              <a:t>Tercer nivel</a:t>
            </a:r>
          </a:p>
          <a:p>
            <a:pPr lvl="3"/>
            <a:r>
              <a:rPr lang="es-ES" altLang="es-CO" noProof="0"/>
              <a:t>Cuarto nivel</a:t>
            </a:r>
          </a:p>
          <a:p>
            <a:pPr lvl="4"/>
            <a:r>
              <a:rPr lang="es-ES" altLang="es-CO" noProof="0"/>
              <a:t>Quinto nivel</a:t>
            </a:r>
          </a:p>
        </p:txBody>
      </p:sp>
      <p:sp>
        <p:nvSpPr>
          <p:cNvPr id="6" name="5 Marcador de pie de página">
            <a:extLst>
              <a:ext uri="{FF2B5EF4-FFF2-40B4-BE49-F238E27FC236}">
                <a16:creationId xmlns:a16="http://schemas.microsoft.com/office/drawing/2014/main" id="{882C9F6A-B9B7-EA4C-9624-DAE3B204282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cs typeface="+mn-cs"/>
              </a:defRPr>
            </a:lvl1pPr>
          </a:lstStyle>
          <a:p>
            <a:pPr>
              <a:defRPr/>
            </a:pPr>
            <a:endParaRPr lang="es-ES"/>
          </a:p>
        </p:txBody>
      </p:sp>
      <p:sp>
        <p:nvSpPr>
          <p:cNvPr id="7" name="6 Marcador de número de diapositiva">
            <a:extLst>
              <a:ext uri="{FF2B5EF4-FFF2-40B4-BE49-F238E27FC236}">
                <a16:creationId xmlns:a16="http://schemas.microsoft.com/office/drawing/2014/main" id="{F72790D5-1CAB-3E46-ADCB-24BF17D5921F}"/>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CFB9D56B-460E-4442-B4AA-038E0756AE5D}" type="slidenum">
              <a:rPr lang="es-ES" altLang="es-CO"/>
              <a:pPr>
                <a:defRPr/>
              </a:pPr>
              <a:t>‹Nº›</a:t>
            </a:fld>
            <a:endParaRPr lang="es-ES" altLang="es-CO"/>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1 Marcador de imagen de diapositiva">
            <a:extLst>
              <a:ext uri="{FF2B5EF4-FFF2-40B4-BE49-F238E27FC236}">
                <a16:creationId xmlns:a16="http://schemas.microsoft.com/office/drawing/2014/main" id="{8E19E6D9-D9FE-7340-A253-F89B0BBE22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2 Marcador de notas">
            <a:extLst>
              <a:ext uri="{FF2B5EF4-FFF2-40B4-BE49-F238E27FC236}">
                <a16:creationId xmlns:a16="http://schemas.microsoft.com/office/drawing/2014/main" id="{92D8CB42-BE7F-B74E-B34C-DAE16D3E67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Hello, my name is Nicanor Quijano, and I will show you the work that we have been doing in the last years on population games and evolutionary dynamics applied to control systems. I would like to thank Alain and all the organizers for the invitation. </a:t>
            </a:r>
            <a:endParaRPr lang="es-CO" sz="1200" kern="1200" dirty="0">
              <a:solidFill>
                <a:schemeClr val="tx1"/>
              </a:solidFill>
              <a:effectLst/>
              <a:latin typeface="+mn-lt"/>
              <a:ea typeface="ＭＳ Ｐゴシック" charset="0"/>
              <a:cs typeface="ＭＳ Ｐゴシック" charset="0"/>
            </a:endParaRPr>
          </a:p>
          <a:p>
            <a:endParaRPr lang="es-CO" altLang="es-CO" dirty="0">
              <a:ea typeface="ＭＳ Ｐゴシック" panose="020B0600070205080204" pitchFamily="34" charset="-128"/>
            </a:endParaRPr>
          </a:p>
        </p:txBody>
      </p:sp>
      <p:sp>
        <p:nvSpPr>
          <p:cNvPr id="15363" name="3 Marcador de número de diapositiva">
            <a:extLst>
              <a:ext uri="{FF2B5EF4-FFF2-40B4-BE49-F238E27FC236}">
                <a16:creationId xmlns:a16="http://schemas.microsoft.com/office/drawing/2014/main" id="{627D0BB2-88F8-5C43-88FE-28945786FA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439DC6E-9C53-E247-872E-6C8531E96BB8}" type="slidenum">
              <a:rPr lang="es-ES" altLang="es-CO">
                <a:latin typeface="Arial" panose="020B0604020202020204" pitchFamily="34" charset="0"/>
              </a:rPr>
              <a:pPr>
                <a:spcBef>
                  <a:spcPct val="0"/>
                </a:spcBef>
              </a:pPr>
              <a:t>1</a:t>
            </a:fld>
            <a:endParaRPr lang="es-ES" altLang="es-CO">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On these dynamic games, several problems arise. For instance, how to model the environment where the players interact (e.g., ODEs possess most of the characteristics of the environment); how to model the objectives of the players (which are given by payoff functions and some restrictions); and how to specify the order in which the decisions take place, the amount and type of information available and how the game evolves.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10</a:t>
            </a:fld>
            <a:endParaRPr lang="es-ES" altLang="es-CO"/>
          </a:p>
        </p:txBody>
      </p:sp>
    </p:spTree>
    <p:extLst>
      <p:ext uri="{BB962C8B-B14F-4D97-AF65-F5344CB8AC3E}">
        <p14:creationId xmlns:p14="http://schemas.microsoft.com/office/powerpoint/2010/main" val="3444694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Between these dynamic games we find some very well known to the control community such as Stackelberg games, Stochastic and Differential Games. However, I would like to focus our attention in the evolutionary games. The first ideas in this area were developed by JMS and GP, in its seminal paper The logic of Animal Conflict in 1973. </a:t>
            </a:r>
            <a:endParaRPr lang="es-CO" sz="1200" kern="1200" dirty="0">
              <a:solidFill>
                <a:schemeClr val="tx1"/>
              </a:solidFill>
              <a:effectLst/>
              <a:latin typeface="+mn-lt"/>
              <a:ea typeface="ＭＳ Ｐゴシック" charset="0"/>
              <a:cs typeface="ＭＳ Ｐゴシック" charset="0"/>
            </a:endParaRP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11</a:t>
            </a:fld>
            <a:endParaRPr lang="es-ES" altLang="es-CO"/>
          </a:p>
        </p:txBody>
      </p:sp>
    </p:spTree>
    <p:extLst>
      <p:ext uri="{BB962C8B-B14F-4D97-AF65-F5344CB8AC3E}">
        <p14:creationId xmlns:p14="http://schemas.microsoft.com/office/powerpoint/2010/main" val="4167297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EGT assumes a large population where the individuals use different strategies, which can be seen as different phenotypes. For instance, in the hawk-dove game you have some aggressive or passive behaviors that will be replicated from generation to generation.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this case, the fitness (payoff </a:t>
            </a:r>
            <a:r>
              <a:rPr lang="en-US" sz="1200" kern="1200" dirty="0" err="1">
                <a:solidFill>
                  <a:schemeClr val="tx1"/>
                </a:solidFill>
                <a:effectLst/>
                <a:latin typeface="+mn-lt"/>
                <a:ea typeface="ＭＳ Ｐゴシック" charset="0"/>
                <a:cs typeface="ＭＳ Ｐゴシック" charset="0"/>
              </a:rPr>
              <a:t>propotional</a:t>
            </a:r>
            <a:r>
              <a:rPr lang="en-US" sz="1200" kern="1200" dirty="0">
                <a:solidFill>
                  <a:schemeClr val="tx1"/>
                </a:solidFill>
                <a:effectLst/>
                <a:latin typeface="+mn-lt"/>
                <a:ea typeface="ＭＳ Ｐゴシック" charset="0"/>
                <a:cs typeface="ＭＳ Ｐゴシック" charset="0"/>
              </a:rPr>
              <a:t> to the number of </a:t>
            </a:r>
            <a:r>
              <a:rPr lang="en-US" sz="1200" kern="1200" dirty="0" err="1">
                <a:solidFill>
                  <a:schemeClr val="tx1"/>
                </a:solidFill>
                <a:effectLst/>
                <a:latin typeface="+mn-lt"/>
                <a:ea typeface="ＭＳ Ｐゴシック" charset="0"/>
                <a:cs typeface="ＭＳ Ｐゴシック" charset="0"/>
              </a:rPr>
              <a:t>offsprings</a:t>
            </a:r>
            <a:r>
              <a:rPr lang="en-US" sz="1200" kern="1200" dirty="0">
                <a:solidFill>
                  <a:schemeClr val="tx1"/>
                </a:solidFill>
                <a:effectLst/>
                <a:latin typeface="+mn-lt"/>
                <a:ea typeface="ＭＳ Ｐゴシック" charset="0"/>
                <a:cs typeface="ＭＳ Ｐゴシック" charset="0"/>
              </a:rPr>
              <a:t>) depends on the quantity and relative frequency of other individuals in the population </a:t>
            </a:r>
            <a:r>
              <a:rPr lang="en-US" sz="1200" kern="1200" dirty="0">
                <a:solidFill>
                  <a:schemeClr val="tx1"/>
                </a:solidFill>
                <a:effectLst/>
                <a:latin typeface="+mn-lt"/>
                <a:ea typeface="ＭＳ Ｐゴシック" charset="0"/>
                <a:cs typeface="ＭＳ Ｐゴシック" charset="0"/>
                <a:sym typeface="Wingdings" pitchFamily="2" charset="2"/>
              </a:rPr>
              <a:t></a:t>
            </a:r>
            <a:r>
              <a:rPr lang="en-US" sz="1200" kern="1200" dirty="0">
                <a:solidFill>
                  <a:schemeClr val="tx1"/>
                </a:solidFill>
                <a:effectLst/>
                <a:latin typeface="+mn-lt"/>
                <a:ea typeface="ＭＳ Ｐゴシック" charset="0"/>
                <a:cs typeface="ＭＳ Ｐゴシック" charset="0"/>
              </a:rPr>
              <a:t> survival of the fittest (this is linked to the </a:t>
            </a:r>
            <a:r>
              <a:rPr lang="en-US" sz="1200" kern="1200" dirty="0" err="1">
                <a:solidFill>
                  <a:schemeClr val="tx1"/>
                </a:solidFill>
                <a:effectLst/>
                <a:latin typeface="+mn-lt"/>
                <a:ea typeface="ＭＳ Ｐゴシック" charset="0"/>
                <a:cs typeface="ＭＳ Ｐゴシック" charset="0"/>
              </a:rPr>
              <a:t>MSPr</a:t>
            </a:r>
            <a:r>
              <a:rPr lang="en-US" sz="1200" kern="1200" dirty="0">
                <a:solidFill>
                  <a:schemeClr val="tx1"/>
                </a:solidFill>
                <a:effectLst/>
                <a:latin typeface="+mn-lt"/>
                <a:ea typeface="ＭＳ Ｐゴシック" charset="0"/>
                <a:cs typeface="ＭＳ Ｐゴシック" charset="0"/>
              </a:rPr>
              <a:t> on evolutionarily stable strategy).</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For some time, the biological description of the ESS concept and the evolution of the game were described as the classical matrix approach.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However, in 1978 the seminal paper by TaJo78 presented some dynamics that could be studied from the general theory of systems. These were the classical replicator dynamics.</a:t>
            </a:r>
            <a:endParaRPr lang="es-CO" sz="1200" kern="1200" dirty="0">
              <a:solidFill>
                <a:schemeClr val="tx1"/>
              </a:solidFill>
              <a:effectLst/>
              <a:latin typeface="+mn-lt"/>
              <a:ea typeface="ＭＳ Ｐゴシック" charset="0"/>
              <a:cs typeface="ＭＳ Ｐゴシック" charset="0"/>
            </a:endParaRP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12</a:t>
            </a:fld>
            <a:endParaRPr lang="es-ES" altLang="es-CO"/>
          </a:p>
        </p:txBody>
      </p:sp>
    </p:spTree>
    <p:extLst>
      <p:ext uri="{BB962C8B-B14F-4D97-AF65-F5344CB8AC3E}">
        <p14:creationId xmlns:p14="http://schemas.microsoft.com/office/powerpoint/2010/main" val="2860372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Differently from the approach used by MS-</a:t>
            </a:r>
            <a:r>
              <a:rPr lang="en-US" sz="1200" kern="1200" dirty="0" err="1">
                <a:solidFill>
                  <a:schemeClr val="tx1"/>
                </a:solidFill>
                <a:effectLst/>
                <a:latin typeface="+mn-lt"/>
                <a:ea typeface="ＭＳ Ｐゴシック" charset="0"/>
                <a:cs typeface="ＭＳ Ｐゴシック" charset="0"/>
              </a:rPr>
              <a:t>Pr</a:t>
            </a:r>
            <a:r>
              <a:rPr lang="en-US" sz="1200" kern="1200" dirty="0">
                <a:solidFill>
                  <a:schemeClr val="tx1"/>
                </a:solidFill>
                <a:effectLst/>
                <a:latin typeface="+mn-lt"/>
                <a:ea typeface="ＭＳ Ｐゴシック" charset="0"/>
                <a:cs typeface="ＭＳ Ｐゴシック" charset="0"/>
              </a:rPr>
              <a:t> and </a:t>
            </a:r>
            <a:r>
              <a:rPr lang="en-US" sz="1200" kern="1200" dirty="0" err="1">
                <a:solidFill>
                  <a:schemeClr val="tx1"/>
                </a:solidFill>
                <a:effectLst/>
                <a:latin typeface="+mn-lt"/>
                <a:ea typeface="ＭＳ Ｐゴシック" charset="0"/>
                <a:cs typeface="ＭＳ Ｐゴシック" charset="0"/>
              </a:rPr>
              <a:t>TaJo</a:t>
            </a:r>
            <a:r>
              <a:rPr lang="en-US" sz="1200" kern="1200" dirty="0">
                <a:solidFill>
                  <a:schemeClr val="tx1"/>
                </a:solidFill>
                <a:effectLst/>
                <a:latin typeface="+mn-lt"/>
                <a:ea typeface="ＭＳ Ｐゴシック" charset="0"/>
                <a:cs typeface="ＭＳ Ｐゴシック" charset="0"/>
              </a:rPr>
              <a:t> In our case, we are going to consider the following framework. Let us consider a large population of decision making agents, modeled as a continuum of positive mass m.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13</a:t>
            </a:fld>
            <a:endParaRPr lang="es-ES" altLang="es-CO"/>
          </a:p>
        </p:txBody>
      </p:sp>
    </p:spTree>
    <p:extLst>
      <p:ext uri="{BB962C8B-B14F-4D97-AF65-F5344CB8AC3E}">
        <p14:creationId xmlns:p14="http://schemas.microsoft.com/office/powerpoint/2010/main" val="3913433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the set of strategies available is S, where n is the total number of available strategies</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14</a:t>
            </a:fld>
            <a:endParaRPr lang="es-ES" altLang="es-CO"/>
          </a:p>
        </p:txBody>
      </p:sp>
    </p:spTree>
    <p:extLst>
      <p:ext uri="{BB962C8B-B14F-4D97-AF65-F5344CB8AC3E}">
        <p14:creationId xmlns:p14="http://schemas.microsoft.com/office/powerpoint/2010/main" val="1046367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On the other hand, the amount of individuals that chooses a given strategy is denoted by </a:t>
            </a:r>
            <a:r>
              <a:rPr lang="en-US" sz="1200" kern="1200" dirty="0" err="1">
                <a:solidFill>
                  <a:schemeClr val="tx1"/>
                </a:solidFill>
                <a:effectLst/>
                <a:latin typeface="+mn-lt"/>
                <a:ea typeface="ＭＳ Ｐゴシック" charset="0"/>
                <a:cs typeface="ＭＳ Ｐゴシック" charset="0"/>
              </a:rPr>
              <a:t>x_i</a:t>
            </a:r>
            <a:r>
              <a:rPr lang="en-US" sz="1200" kern="1200" dirty="0">
                <a:solidFill>
                  <a:schemeClr val="tx1"/>
                </a:solidFill>
                <a:effectLst/>
                <a:latin typeface="+mn-lt"/>
                <a:ea typeface="ＭＳ Ｐゴシック" charset="0"/>
                <a:cs typeface="ＭＳ Ｐゴシック" charset="0"/>
              </a:rPr>
              <a:t>.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15</a:t>
            </a:fld>
            <a:endParaRPr lang="es-ES" altLang="es-CO"/>
          </a:p>
        </p:txBody>
      </p:sp>
    </p:spTree>
    <p:extLst>
      <p:ext uri="{BB962C8B-B14F-4D97-AF65-F5344CB8AC3E}">
        <p14:creationId xmlns:p14="http://schemas.microsoft.com/office/powerpoint/2010/main" val="425359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Bold x denotes the strategic distribution of the population, and this vector belongs to the set Delta</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16</a:t>
            </a:fld>
            <a:endParaRPr lang="es-ES" altLang="es-CO"/>
          </a:p>
        </p:txBody>
      </p:sp>
    </p:spTree>
    <p:extLst>
      <p:ext uri="{BB962C8B-B14F-4D97-AF65-F5344CB8AC3E}">
        <p14:creationId xmlns:p14="http://schemas.microsoft.com/office/powerpoint/2010/main" val="289799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Which is the set of possible strategic distribution of the population is Delta. As we can see, the sum of all </a:t>
            </a:r>
            <a:r>
              <a:rPr lang="en-US" sz="1200" kern="1200" dirty="0" err="1">
                <a:solidFill>
                  <a:schemeClr val="tx1"/>
                </a:solidFill>
                <a:effectLst/>
                <a:latin typeface="+mn-lt"/>
                <a:ea typeface="ＭＳ Ｐゴシック" charset="0"/>
                <a:cs typeface="ＭＳ Ｐゴシック" charset="0"/>
              </a:rPr>
              <a:t>x_i</a:t>
            </a:r>
            <a:r>
              <a:rPr lang="en-US" sz="1200" kern="1200" dirty="0">
                <a:solidFill>
                  <a:schemeClr val="tx1"/>
                </a:solidFill>
                <a:effectLst/>
                <a:latin typeface="+mn-lt"/>
                <a:ea typeface="ＭＳ Ｐゴシック" charset="0"/>
                <a:cs typeface="ＭＳ Ｐゴシック" charset="0"/>
              </a:rPr>
              <a:t> over the n strategies should be constant and equal to the continuum of mass m.</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17</a:t>
            </a:fld>
            <a:endParaRPr lang="es-ES" altLang="es-CO"/>
          </a:p>
        </p:txBody>
      </p:sp>
    </p:spTree>
    <p:extLst>
      <p:ext uri="{BB962C8B-B14F-4D97-AF65-F5344CB8AC3E}">
        <p14:creationId xmlns:p14="http://schemas.microsoft.com/office/powerpoint/2010/main" val="231989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On the other hand, let us consider </a:t>
            </a:r>
            <a:r>
              <a:rPr lang="en-US" sz="1200" kern="1200" dirty="0" err="1">
                <a:solidFill>
                  <a:schemeClr val="tx1"/>
                </a:solidFill>
                <a:effectLst/>
                <a:latin typeface="+mn-lt"/>
                <a:ea typeface="ＭＳ Ｐゴシック" charset="0"/>
                <a:cs typeface="ＭＳ Ｐゴシック" charset="0"/>
              </a:rPr>
              <a:t>f_i</a:t>
            </a:r>
            <a:r>
              <a:rPr lang="en-US" sz="1200" kern="1200" dirty="0">
                <a:solidFill>
                  <a:schemeClr val="tx1"/>
                </a:solidFill>
                <a:effectLst/>
                <a:latin typeface="+mn-lt"/>
                <a:ea typeface="ＭＳ Ｐゴシック" charset="0"/>
                <a:cs typeface="ＭＳ Ｐゴシック" charset="0"/>
              </a:rPr>
              <a:t> to be the fitness function associate to the </a:t>
            </a:r>
            <a:r>
              <a:rPr lang="en-US" sz="1200" kern="1200" dirty="0" err="1">
                <a:solidFill>
                  <a:schemeClr val="tx1"/>
                </a:solidFill>
                <a:effectLst/>
                <a:latin typeface="+mn-lt"/>
                <a:ea typeface="ＭＳ Ｐゴシック" charset="0"/>
                <a:cs typeface="ＭＳ Ｐゴシック" charset="0"/>
              </a:rPr>
              <a:t>ith</a:t>
            </a:r>
            <a:r>
              <a:rPr lang="en-US" sz="1200" kern="1200" dirty="0">
                <a:solidFill>
                  <a:schemeClr val="tx1"/>
                </a:solidFill>
                <a:effectLst/>
                <a:latin typeface="+mn-lt"/>
                <a:ea typeface="ＭＳ Ｐゴシック" charset="0"/>
                <a:cs typeface="ＭＳ Ｐゴシック" charset="0"/>
              </a:rPr>
              <a:t> strategy,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18</a:t>
            </a:fld>
            <a:endParaRPr lang="es-ES" altLang="es-CO"/>
          </a:p>
        </p:txBody>
      </p:sp>
    </p:spTree>
    <p:extLst>
      <p:ext uri="{BB962C8B-B14F-4D97-AF65-F5344CB8AC3E}">
        <p14:creationId xmlns:p14="http://schemas.microsoft.com/office/powerpoint/2010/main" val="3439972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where f is the fitness vector. In the classical approach, this can also be referred to as the population game.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19</a:t>
            </a:fld>
            <a:endParaRPr lang="es-ES" altLang="es-CO"/>
          </a:p>
        </p:txBody>
      </p:sp>
    </p:spTree>
    <p:extLst>
      <p:ext uri="{BB962C8B-B14F-4D97-AF65-F5344CB8AC3E}">
        <p14:creationId xmlns:p14="http://schemas.microsoft.com/office/powerpoint/2010/main" val="3449017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The work that I will show you today is based on a joint work with our PhD student Juan Martínez-</a:t>
            </a:r>
            <a:r>
              <a:rPr lang="en-US" sz="1200" kern="1200" dirty="0" err="1">
                <a:solidFill>
                  <a:schemeClr val="tx1"/>
                </a:solidFill>
                <a:effectLst/>
                <a:latin typeface="+mn-lt"/>
                <a:ea typeface="ＭＳ Ｐゴシック" charset="0"/>
                <a:cs typeface="ＭＳ Ｐゴシック" charset="0"/>
              </a:rPr>
              <a:t>Piazuelo</a:t>
            </a:r>
            <a:r>
              <a:rPr lang="en-US" sz="1200" kern="1200" dirty="0">
                <a:solidFill>
                  <a:schemeClr val="tx1"/>
                </a:solidFill>
                <a:effectLst/>
                <a:latin typeface="+mn-lt"/>
                <a:ea typeface="ＭＳ Ｐゴシック" charset="0"/>
                <a:cs typeface="ＭＳ Ｐゴシック" charset="0"/>
              </a:rPr>
              <a:t>; Prof. Carlos Ocampo-Martínez, from UPC Barcelona, and Prof. Germán Obando, from Univ del Rosario, Bogotá</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2</a:t>
            </a:fld>
            <a:endParaRPr lang="es-ES" altLang="es-CO"/>
          </a:p>
        </p:txBody>
      </p:sp>
    </p:spTree>
    <p:extLst>
      <p:ext uri="{BB962C8B-B14F-4D97-AF65-F5344CB8AC3E}">
        <p14:creationId xmlns:p14="http://schemas.microsoft.com/office/powerpoint/2010/main" val="1987227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sz="1200" kern="1200" dirty="0">
                <a:solidFill>
                  <a:schemeClr val="tx1"/>
                </a:solidFill>
                <a:effectLst/>
                <a:latin typeface="+mn-lt"/>
                <a:ea typeface="ＭＳ Ｐゴシック" charset="0"/>
                <a:cs typeface="ＭＳ Ｐゴシック" charset="0"/>
              </a:rPr>
              <a:t>The approach that we follow is based on the ideas of William </a:t>
            </a:r>
            <a:r>
              <a:rPr lang="en-US" sz="1200" kern="1200" dirty="0" err="1">
                <a:solidFill>
                  <a:schemeClr val="tx1"/>
                </a:solidFill>
                <a:effectLst/>
                <a:latin typeface="+mn-lt"/>
                <a:ea typeface="ＭＳ Ｐゴシック" charset="0"/>
                <a:cs typeface="ＭＳ Ｐゴシック" charset="0"/>
              </a:rPr>
              <a:t>Sandholm</a:t>
            </a:r>
            <a:r>
              <a:rPr lang="en-US" sz="1200" kern="1200" dirty="0">
                <a:solidFill>
                  <a:schemeClr val="tx1"/>
                </a:solidFill>
                <a:effectLst/>
                <a:latin typeface="+mn-lt"/>
                <a:ea typeface="ＭＳ Ｐゴシック" charset="0"/>
                <a:cs typeface="ＭＳ Ｐゴシック" charset="0"/>
              </a:rPr>
              <a:t>. Let us start with a well mixed population, where x corresponds to the strategic distribution of the population. </a:t>
            </a:r>
            <a:endParaRPr lang="es-CO" sz="1200" kern="1200" dirty="0">
              <a:solidFill>
                <a:schemeClr val="tx1"/>
              </a:solidFill>
              <a:effectLst/>
              <a:latin typeface="+mn-lt"/>
              <a:ea typeface="ＭＳ Ｐゴシック" charset="0"/>
              <a:cs typeface="ＭＳ Ｐゴシック" charset="0"/>
            </a:endParaRP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20</a:t>
            </a:fld>
            <a:endParaRPr lang="es-ES" altLang="es-CO"/>
          </a:p>
        </p:txBody>
      </p:sp>
    </p:spTree>
    <p:extLst>
      <p:ext uri="{BB962C8B-B14F-4D97-AF65-F5344CB8AC3E}">
        <p14:creationId xmlns:p14="http://schemas.microsoft.com/office/powerpoint/2010/main" val="2107226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sz="1200" kern="1200" dirty="0">
                <a:solidFill>
                  <a:schemeClr val="tx1"/>
                </a:solidFill>
                <a:effectLst/>
                <a:latin typeface="+mn-lt"/>
                <a:ea typeface="ＭＳ Ｐゴシック" charset="0"/>
                <a:cs typeface="ＭＳ Ｐゴシック" charset="0"/>
              </a:rPr>
              <a:t>This vector x is taken by the fitness vector (or payoff vector) to for the population game. There are works that prefer to use the name payoff dynamics model instead of population game as will see next. In the conventional framework, the payoff and the </a:t>
            </a:r>
            <a:r>
              <a:rPr lang="en-US" sz="1200" kern="1200" dirty="0" err="1">
                <a:solidFill>
                  <a:schemeClr val="tx1"/>
                </a:solidFill>
                <a:effectLst/>
                <a:latin typeface="+mn-lt"/>
                <a:ea typeface="ＭＳ Ｐゴシック" charset="0"/>
                <a:cs typeface="ＭＳ Ｐゴシック" charset="0"/>
              </a:rPr>
              <a:t>fitnesses</a:t>
            </a:r>
            <a:r>
              <a:rPr lang="en-US" sz="1200" kern="1200" dirty="0">
                <a:solidFill>
                  <a:schemeClr val="tx1"/>
                </a:solidFill>
                <a:effectLst/>
                <a:latin typeface="+mn-lt"/>
                <a:ea typeface="ＭＳ Ｐゴシック" charset="0"/>
                <a:cs typeface="ＭＳ Ｐゴシック" charset="0"/>
              </a:rPr>
              <a:t> are the equal. In other cases, there could be some dynamics involved. </a:t>
            </a:r>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begin</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itemize</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textcolor</a:t>
            </a:r>
            <a:r>
              <a:rPr lang="es-CO" sz="1200" kern="1200" dirty="0">
                <a:solidFill>
                  <a:schemeClr val="tx1"/>
                </a:solidFill>
                <a:effectLst/>
                <a:latin typeface="+mn-lt"/>
                <a:ea typeface="ＭＳ Ｐゴシック" charset="0"/>
                <a:cs typeface="ＭＳ Ｐゴシック" charset="0"/>
              </a:rPr>
              <a:t>{blue}{In more general </a:t>
            </a:r>
            <a:r>
              <a:rPr lang="es-CO" sz="1200" kern="1200" dirty="0" err="1">
                <a:solidFill>
                  <a:schemeClr val="tx1"/>
                </a:solidFill>
                <a:effectLst/>
                <a:latin typeface="+mn-lt"/>
                <a:ea typeface="ＭＳ Ｐゴシック" charset="0"/>
                <a:cs typeface="ＭＳ Ｐゴシック" charset="0"/>
              </a:rPr>
              <a:t>contexts</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the</a:t>
            </a:r>
            <a:r>
              <a:rPr lang="es-CO" sz="1200" kern="1200" dirty="0">
                <a:solidFill>
                  <a:schemeClr val="tx1"/>
                </a:solidFill>
                <a:effectLst/>
                <a:latin typeface="+mn-lt"/>
                <a:ea typeface="ＭＳ Ｐゴシック" charset="0"/>
                <a:cs typeface="ＭＳ Ｐゴシック" charset="0"/>
              </a:rPr>
              <a:t> fitness vector </a:t>
            </a:r>
            <a:r>
              <a:rPr lang="es-CO" sz="1200" kern="1200" dirty="0" err="1">
                <a:solidFill>
                  <a:schemeClr val="tx1"/>
                </a:solidFill>
                <a:effectLst/>
                <a:latin typeface="+mn-lt"/>
                <a:ea typeface="ＭＳ Ｐゴシック" charset="0"/>
                <a:cs typeface="ＭＳ Ｐゴシック" charset="0"/>
              </a:rPr>
              <a:t>is</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seen</a:t>
            </a:r>
            <a:r>
              <a:rPr lang="es-CO" sz="1200" kern="1200" dirty="0">
                <a:solidFill>
                  <a:schemeClr val="tx1"/>
                </a:solidFill>
                <a:effectLst/>
                <a:latin typeface="+mn-lt"/>
                <a:ea typeface="ＭＳ Ｐゴシック" charset="0"/>
                <a:cs typeface="ＭＳ Ｐゴシック" charset="0"/>
              </a:rPr>
              <a:t> as a </a:t>
            </a:r>
            <a:r>
              <a:rPr lang="es-CO" sz="1200" kern="1200" dirty="0" err="1">
                <a:solidFill>
                  <a:schemeClr val="tx1"/>
                </a:solidFill>
                <a:effectLst/>
                <a:latin typeface="+mn-lt"/>
                <a:ea typeface="ＭＳ Ｐゴシック" charset="0"/>
                <a:cs typeface="ＭＳ Ｐゴシック" charset="0"/>
              </a:rPr>
              <a:t>payoff</a:t>
            </a:r>
            <a:r>
              <a:rPr lang="es-CO" sz="1200" kern="1200" dirty="0">
                <a:solidFill>
                  <a:schemeClr val="tx1"/>
                </a:solidFill>
                <a:effectLst/>
                <a:latin typeface="+mn-lt"/>
                <a:ea typeface="ＭＳ Ｐゴシック" charset="0"/>
                <a:cs typeface="ＭＳ Ｐゴシック" charset="0"/>
              </a:rPr>
              <a:t> vector, </a:t>
            </a:r>
            <a:r>
              <a:rPr lang="es-CO" sz="1200" kern="1200" dirty="0" err="1">
                <a:solidFill>
                  <a:schemeClr val="tx1"/>
                </a:solidFill>
                <a:effectLst/>
                <a:latin typeface="+mn-lt"/>
                <a:ea typeface="ＭＳ Ｐゴシック" charset="0"/>
                <a:cs typeface="ＭＳ Ｐゴシック" charset="0"/>
              </a:rPr>
              <a:t>which</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could</a:t>
            </a:r>
            <a:r>
              <a:rPr lang="es-CO" sz="1200" kern="1200" dirty="0">
                <a:solidFill>
                  <a:schemeClr val="tx1"/>
                </a:solidFill>
                <a:effectLst/>
                <a:latin typeface="+mn-lt"/>
                <a:ea typeface="ＭＳ Ｐゴシック" charset="0"/>
                <a:cs typeface="ＭＳ Ｐゴシック" charset="0"/>
              </a:rPr>
              <a:t> be </a:t>
            </a:r>
            <a:r>
              <a:rPr lang="es-CO" sz="1200" kern="1200" dirty="0" err="1">
                <a:solidFill>
                  <a:schemeClr val="tx1"/>
                </a:solidFill>
                <a:effectLst/>
                <a:latin typeface="+mn-lt"/>
                <a:ea typeface="ＭＳ Ｐゴシック" charset="0"/>
                <a:cs typeface="ＭＳ Ｐゴシック" charset="0"/>
              </a:rPr>
              <a:t>static</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or</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dynamic</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textcolor</a:t>
            </a:r>
            <a:r>
              <a:rPr lang="es-CO" sz="1200" kern="1200" dirty="0">
                <a:solidFill>
                  <a:schemeClr val="tx1"/>
                </a:solidFill>
                <a:effectLst/>
                <a:latin typeface="+mn-lt"/>
                <a:ea typeface="ＭＳ Ｐゴシック" charset="0"/>
                <a:cs typeface="ＭＳ Ｐゴシック" charset="0"/>
              </a:rPr>
              <a:t>{blue}{</a:t>
            </a:r>
            <a:r>
              <a:rPr lang="es-CO" sz="1200" kern="1200" dirty="0" err="1">
                <a:solidFill>
                  <a:schemeClr val="tx1"/>
                </a:solidFill>
                <a:effectLst/>
                <a:latin typeface="+mn-lt"/>
                <a:ea typeface="ＭＳ Ｐゴシック" charset="0"/>
                <a:cs typeface="ＭＳ Ｐゴシック" charset="0"/>
              </a:rPr>
              <a:t>There</a:t>
            </a:r>
            <a:r>
              <a:rPr lang="es-CO" sz="1200" kern="1200" dirty="0">
                <a:solidFill>
                  <a:schemeClr val="tx1"/>
                </a:solidFill>
                <a:effectLst/>
                <a:latin typeface="+mn-lt"/>
                <a:ea typeface="ＭＳ Ｐゴシック" charset="0"/>
                <a:cs typeface="ＭＳ Ｐゴシック" charset="0"/>
              </a:rPr>
              <a:t> are </a:t>
            </a:r>
            <a:r>
              <a:rPr lang="es-CO" sz="1200" kern="1200" dirty="0" err="1">
                <a:solidFill>
                  <a:schemeClr val="tx1"/>
                </a:solidFill>
                <a:effectLst/>
                <a:latin typeface="+mn-lt"/>
                <a:ea typeface="ＭＳ Ｐゴシック" charset="0"/>
                <a:cs typeface="ＭＳ Ｐゴシック" charset="0"/>
              </a:rPr>
              <a:t>works</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that</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prefer</a:t>
            </a:r>
            <a:r>
              <a:rPr lang="es-CO" sz="1200" kern="1200" dirty="0">
                <a:solidFill>
                  <a:schemeClr val="tx1"/>
                </a:solidFill>
                <a:effectLst/>
                <a:latin typeface="+mn-lt"/>
                <a:ea typeface="ＭＳ Ｐゴシック" charset="0"/>
                <a:cs typeface="ＭＳ Ｐゴシック" charset="0"/>
              </a:rPr>
              <a:t> to use </a:t>
            </a:r>
            <a:r>
              <a:rPr lang="es-CO" sz="1200" kern="1200" dirty="0" err="1">
                <a:solidFill>
                  <a:schemeClr val="tx1"/>
                </a:solidFill>
                <a:effectLst/>
                <a:latin typeface="+mn-lt"/>
                <a:ea typeface="ＭＳ Ｐゴシック" charset="0"/>
                <a:cs typeface="ＭＳ Ｐゴシック" charset="0"/>
              </a:rPr>
              <a:t>payoff</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dynamics</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model</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instead</a:t>
            </a:r>
            <a:r>
              <a:rPr lang="es-CO" sz="1200" kern="1200" dirty="0">
                <a:solidFill>
                  <a:schemeClr val="tx1"/>
                </a:solidFill>
                <a:effectLst/>
                <a:latin typeface="+mn-lt"/>
                <a:ea typeface="ＭＳ Ｐゴシック" charset="0"/>
                <a:cs typeface="ＭＳ Ｐゴシック" charset="0"/>
              </a:rPr>
              <a:t> of </a:t>
            </a:r>
            <a:r>
              <a:rPr lang="es-CO" sz="1200" kern="1200" dirty="0" err="1">
                <a:solidFill>
                  <a:schemeClr val="tx1"/>
                </a:solidFill>
                <a:effectLst/>
                <a:latin typeface="+mn-lt"/>
                <a:ea typeface="ＭＳ Ｐゴシック" charset="0"/>
                <a:cs typeface="ＭＳ Ｐゴシック" charset="0"/>
              </a:rPr>
              <a:t>population</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game</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textcolor</a:t>
            </a:r>
            <a:r>
              <a:rPr lang="es-CO" sz="1200" kern="1200" dirty="0">
                <a:solidFill>
                  <a:schemeClr val="tx1"/>
                </a:solidFill>
                <a:effectLst/>
                <a:latin typeface="+mn-lt"/>
                <a:ea typeface="ＭＳ Ｐゴシック" charset="0"/>
                <a:cs typeface="ＭＳ Ｐゴシック" charset="0"/>
              </a:rPr>
              <a:t>{blue}{In </a:t>
            </a:r>
            <a:r>
              <a:rPr lang="es-CO" sz="1200" kern="1200" dirty="0" err="1">
                <a:solidFill>
                  <a:schemeClr val="tx1"/>
                </a:solidFill>
                <a:effectLst/>
                <a:latin typeface="+mn-lt"/>
                <a:ea typeface="ＭＳ Ｐゴシック" charset="0"/>
                <a:cs typeface="ＭＳ Ｐゴシック" charset="0"/>
              </a:rPr>
              <a:t>the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conventional</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framework</a:t>
            </a:r>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p_i</a:t>
            </a:r>
            <a:r>
              <a:rPr lang="es-CO" sz="1200" kern="1200" dirty="0">
                <a:solidFill>
                  <a:schemeClr val="tx1"/>
                </a:solidFill>
                <a:effectLst/>
                <a:latin typeface="+mn-lt"/>
                <a:ea typeface="ＭＳ Ｐゴシック" charset="0"/>
                <a:cs typeface="ＭＳ Ｐゴシック" charset="0"/>
              </a:rPr>
              <a:t>(t) = </a:t>
            </a:r>
            <a:r>
              <a:rPr lang="es-CO" sz="1200" kern="1200" dirty="0" err="1">
                <a:solidFill>
                  <a:schemeClr val="tx1"/>
                </a:solidFill>
                <a:effectLst/>
                <a:latin typeface="+mn-lt"/>
                <a:ea typeface="ＭＳ Ｐゴシック" charset="0"/>
                <a:cs typeface="ＭＳ Ｐゴシック" charset="0"/>
              </a:rPr>
              <a:t>f_i</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mathbf</a:t>
            </a:r>
            <a:r>
              <a:rPr lang="es-CO" sz="1200" kern="1200" dirty="0">
                <a:solidFill>
                  <a:schemeClr val="tx1"/>
                </a:solidFill>
                <a:effectLst/>
                <a:latin typeface="+mn-lt"/>
                <a:ea typeface="ＭＳ Ｐゴシック" charset="0"/>
                <a:cs typeface="ＭＳ Ｐゴシック" charset="0"/>
              </a:rPr>
              <a:t>{x}(t)), \;\; \</a:t>
            </a:r>
            <a:r>
              <a:rPr lang="es-CO" sz="1200" kern="1200" dirty="0" err="1">
                <a:solidFill>
                  <a:schemeClr val="tx1"/>
                </a:solidFill>
                <a:effectLst/>
                <a:latin typeface="+mn-lt"/>
                <a:ea typeface="ＭＳ Ｐゴシック" charset="0"/>
                <a:cs typeface="ＭＳ Ｐゴシック" charset="0"/>
              </a:rPr>
              <a:t>forall</a:t>
            </a:r>
            <a:r>
              <a:rPr lang="es-CO" sz="1200" kern="1200" dirty="0">
                <a:solidFill>
                  <a:schemeClr val="tx1"/>
                </a:solidFill>
                <a:effectLst/>
                <a:latin typeface="+mn-lt"/>
                <a:ea typeface="ＭＳ Ｐゴシック" charset="0"/>
                <a:cs typeface="ＭＳ Ｐゴシック" charset="0"/>
              </a:rPr>
              <a:t> \; i \in \</a:t>
            </a:r>
            <a:r>
              <a:rPr lang="es-CO" sz="1200" kern="1200" dirty="0" err="1">
                <a:solidFill>
                  <a:schemeClr val="tx1"/>
                </a:solidFill>
                <a:effectLst/>
                <a:latin typeface="+mn-lt"/>
                <a:ea typeface="ＭＳ Ｐゴシック" charset="0"/>
                <a:cs typeface="ＭＳ Ｐゴシック" charset="0"/>
              </a:rPr>
              <a:t>mathcal</a:t>
            </a:r>
            <a:r>
              <a:rPr lang="es-CO" sz="1200" kern="1200" dirty="0">
                <a:solidFill>
                  <a:schemeClr val="tx1"/>
                </a:solidFill>
                <a:effectLst/>
                <a:latin typeface="+mn-lt"/>
                <a:ea typeface="ＭＳ Ｐゴシック" charset="0"/>
                <a:cs typeface="ＭＳ Ｐゴシック" charset="0"/>
              </a:rPr>
              <a:t>{S}. \]}</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end</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itemize</a:t>
            </a:r>
            <a:r>
              <a:rPr lang="es-CO" sz="1200" kern="1200" dirty="0">
                <a:solidFill>
                  <a:schemeClr val="tx1"/>
                </a:solidFill>
                <a:effectLst/>
                <a:latin typeface="+mn-lt"/>
                <a:ea typeface="ＭＳ Ｐゴシック" charset="0"/>
                <a:cs typeface="ＭＳ Ｐゴシック" charset="0"/>
              </a:rPr>
              <a:t>}</a:t>
            </a: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21</a:t>
            </a:fld>
            <a:endParaRPr lang="es-ES" altLang="es-CO"/>
          </a:p>
        </p:txBody>
      </p:sp>
    </p:spTree>
    <p:extLst>
      <p:ext uri="{BB962C8B-B14F-4D97-AF65-F5344CB8AC3E}">
        <p14:creationId xmlns:p14="http://schemas.microsoft.com/office/powerpoint/2010/main" val="891849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sz="1200" kern="1200" dirty="0">
                <a:solidFill>
                  <a:schemeClr val="tx1"/>
                </a:solidFill>
                <a:effectLst/>
                <a:latin typeface="+mn-lt"/>
                <a:ea typeface="ＭＳ Ｐゴシック" charset="0"/>
                <a:cs typeface="ＭＳ Ｐゴシック" charset="0"/>
              </a:rPr>
              <a:t>According to a Poisson process, a revision opportunity arises. The reason of the Poisson process is to make the dynamic differentiable with respect to infinitesimal change in time. The agent analyses the new candidate strategy and decides whether to witch or not. </a:t>
            </a:r>
            <a:endParaRPr lang="es-CO" sz="1200" kern="1200" dirty="0">
              <a:solidFill>
                <a:schemeClr val="tx1"/>
              </a:solidFill>
              <a:effectLst/>
              <a:latin typeface="+mn-lt"/>
              <a:ea typeface="ＭＳ Ｐゴシック" charset="0"/>
              <a:cs typeface="ＭＳ Ｐゴシック" charset="0"/>
            </a:endParaRPr>
          </a:p>
          <a:p>
            <a:endParaRPr lang="es-CO" dirty="0"/>
          </a:p>
          <a:p>
            <a:endParaRPr lang="es-CO" dirty="0"/>
          </a:p>
          <a:p>
            <a:endParaRPr lang="es-CO" dirty="0"/>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begin</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itemize</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textcolor</a:t>
            </a:r>
            <a:r>
              <a:rPr lang="es-CO" sz="1200" kern="1200" dirty="0">
                <a:solidFill>
                  <a:schemeClr val="tx1"/>
                </a:solidFill>
                <a:effectLst/>
                <a:latin typeface="+mn-lt"/>
                <a:ea typeface="ＭＳ Ｐゴシック" charset="0"/>
                <a:cs typeface="ＭＳ Ｐゴシック" charset="0"/>
              </a:rPr>
              <a:t>{red}{</a:t>
            </a:r>
            <a:r>
              <a:rPr lang="es-CO" sz="1200" kern="1200" dirty="0" err="1">
                <a:solidFill>
                  <a:schemeClr val="tx1"/>
                </a:solidFill>
                <a:effectLst/>
                <a:latin typeface="+mn-lt"/>
                <a:ea typeface="ＭＳ Ｐゴシック" charset="0"/>
                <a:cs typeface="ＭＳ Ｐゴシック" charset="0"/>
              </a:rPr>
              <a:t>According</a:t>
            </a:r>
            <a:r>
              <a:rPr lang="es-CO" sz="1200" kern="1200" dirty="0">
                <a:solidFill>
                  <a:schemeClr val="tx1"/>
                </a:solidFill>
                <a:effectLst/>
                <a:latin typeface="+mn-lt"/>
                <a:ea typeface="ＭＳ Ｐゴシック" charset="0"/>
                <a:cs typeface="ＭＳ Ｐゴシック" charset="0"/>
              </a:rPr>
              <a:t> to a </a:t>
            </a:r>
            <a:r>
              <a:rPr lang="es-CO" sz="1200" kern="1200" dirty="0" err="1">
                <a:solidFill>
                  <a:schemeClr val="tx1"/>
                </a:solidFill>
                <a:effectLst/>
                <a:latin typeface="+mn-lt"/>
                <a:ea typeface="ＭＳ Ｐゴシック" charset="0"/>
                <a:cs typeface="ＭＳ Ｐゴシック" charset="0"/>
              </a:rPr>
              <a:t>Poisson</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process</a:t>
            </a:r>
            <a:r>
              <a:rPr lang="es-CO" sz="1200" kern="1200" dirty="0">
                <a:solidFill>
                  <a:schemeClr val="tx1"/>
                </a:solidFill>
                <a:effectLst/>
                <a:latin typeface="+mn-lt"/>
                <a:ea typeface="ＭＳ Ｐゴシック" charset="0"/>
                <a:cs typeface="ＭＳ Ｐゴシック" charset="0"/>
              </a:rPr>
              <a:t> a </a:t>
            </a:r>
            <a:r>
              <a:rPr lang="es-CO" sz="1200" kern="1200" dirty="0" err="1">
                <a:solidFill>
                  <a:schemeClr val="tx1"/>
                </a:solidFill>
                <a:effectLst/>
                <a:latin typeface="+mn-lt"/>
                <a:ea typeface="ＭＳ Ｐゴシック" charset="0"/>
                <a:cs typeface="ＭＳ Ｐゴシック" charset="0"/>
              </a:rPr>
              <a:t>revision</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opportunity</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arises</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textcolor</a:t>
            </a:r>
            <a:r>
              <a:rPr lang="es-CO" sz="1200" kern="1200" dirty="0">
                <a:solidFill>
                  <a:schemeClr val="tx1"/>
                </a:solidFill>
                <a:effectLst/>
                <a:latin typeface="+mn-lt"/>
                <a:ea typeface="ＭＳ Ｐゴシック" charset="0"/>
                <a:cs typeface="ＭＳ Ｐゴシック" charset="0"/>
              </a:rPr>
              <a:t>{red}{</a:t>
            </a:r>
            <a:r>
              <a:rPr lang="es-CO" sz="1200" kern="1200" dirty="0" err="1">
                <a:solidFill>
                  <a:schemeClr val="tx1"/>
                </a:solidFill>
                <a:effectLst/>
                <a:latin typeface="+mn-lt"/>
                <a:ea typeface="ＭＳ Ｐゴシック" charset="0"/>
                <a:cs typeface="ＭＳ Ｐゴシック" charset="0"/>
              </a:rPr>
              <a:t>Agent</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analyses</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the</a:t>
            </a:r>
            <a:r>
              <a:rPr lang="es-CO" sz="1200" kern="1200" dirty="0">
                <a:solidFill>
                  <a:schemeClr val="tx1"/>
                </a:solidFill>
                <a:effectLst/>
                <a:latin typeface="+mn-lt"/>
                <a:ea typeface="ＭＳ Ｐゴシック" charset="0"/>
                <a:cs typeface="ＭＳ Ｐゴシック" charset="0"/>
              </a:rPr>
              <a:t> new </a:t>
            </a:r>
            <a:r>
              <a:rPr lang="es-CO" sz="1200" kern="1200" dirty="0" err="1">
                <a:solidFill>
                  <a:schemeClr val="tx1"/>
                </a:solidFill>
                <a:effectLst/>
                <a:latin typeface="+mn-lt"/>
                <a:ea typeface="ＭＳ Ｐゴシック" charset="0"/>
                <a:cs typeface="ＭＳ Ｐゴシック" charset="0"/>
              </a:rPr>
              <a:t>candidate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strategy</a:t>
            </a:r>
            <a:r>
              <a:rPr lang="es-CO" sz="1200" kern="1200" dirty="0">
                <a:solidFill>
                  <a:schemeClr val="tx1"/>
                </a:solidFill>
                <a:effectLst/>
                <a:latin typeface="+mn-lt"/>
                <a:ea typeface="ＭＳ Ｐゴシック" charset="0"/>
                <a:cs typeface="ＭＳ Ｐゴシック" charset="0"/>
              </a:rPr>
              <a:t> and decides </a:t>
            </a:r>
            <a:r>
              <a:rPr lang="es-CO" sz="1200" kern="1200" dirty="0" err="1">
                <a:solidFill>
                  <a:schemeClr val="tx1"/>
                </a:solidFill>
                <a:effectLst/>
                <a:latin typeface="+mn-lt"/>
                <a:ea typeface="ＭＳ Ｐゴシック" charset="0"/>
                <a:cs typeface="ＭＳ Ｐゴシック" charset="0"/>
              </a:rPr>
              <a:t>whether</a:t>
            </a:r>
            <a:r>
              <a:rPr lang="es-CO" sz="1200" kern="1200" dirty="0">
                <a:solidFill>
                  <a:schemeClr val="tx1"/>
                </a:solidFill>
                <a:effectLst/>
                <a:latin typeface="+mn-lt"/>
                <a:ea typeface="ＭＳ Ｐゴシック" charset="0"/>
                <a:cs typeface="ＭＳ Ｐゴシック" charset="0"/>
              </a:rPr>
              <a:t> to </a:t>
            </a:r>
            <a:r>
              <a:rPr lang="es-CO" sz="1200" kern="1200" dirty="0" err="1">
                <a:solidFill>
                  <a:schemeClr val="tx1"/>
                </a:solidFill>
                <a:effectLst/>
                <a:latin typeface="+mn-lt"/>
                <a:ea typeface="ＭＳ Ｐゴシック" charset="0"/>
                <a:cs typeface="ＭＳ Ｐゴシック" charset="0"/>
              </a:rPr>
              <a:t>switch</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or</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not</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end</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itemize</a:t>
            </a:r>
            <a:r>
              <a:rPr lang="es-CO" sz="1200" kern="1200" dirty="0">
                <a:solidFill>
                  <a:schemeClr val="tx1"/>
                </a:solidFill>
                <a:effectLst/>
                <a:latin typeface="+mn-lt"/>
                <a:ea typeface="ＭＳ Ｐゴシック" charset="0"/>
                <a:cs typeface="ＭＳ Ｐゴシック" charset="0"/>
              </a:rPr>
              <a:t>}</a:t>
            </a: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22</a:t>
            </a:fld>
            <a:endParaRPr lang="es-ES" altLang="es-CO"/>
          </a:p>
        </p:txBody>
      </p:sp>
    </p:spTree>
    <p:extLst>
      <p:ext uri="{BB962C8B-B14F-4D97-AF65-F5344CB8AC3E}">
        <p14:creationId xmlns:p14="http://schemas.microsoft.com/office/powerpoint/2010/main" val="3805905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sz="1200" kern="1200" dirty="0">
                <a:solidFill>
                  <a:schemeClr val="tx1"/>
                </a:solidFill>
                <a:effectLst/>
                <a:latin typeface="+mn-lt"/>
                <a:ea typeface="ＭＳ Ｐゴシック" charset="0"/>
                <a:cs typeface="ＭＳ Ｐゴシック" charset="0"/>
              </a:rPr>
              <a:t>Finally, the dynamics for x are defined. These are called the mean dynamics, and its analysis is based on a selection and comparison based on the fitness. In this case, we obtain the amount of agents who have selected a given strategy and those who have decided to switch. </a:t>
            </a:r>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begin</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itemize</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The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analysis</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is</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based</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on</a:t>
            </a:r>
            <a:r>
              <a:rPr lang="es-CO" sz="1200" kern="1200" dirty="0">
                <a:solidFill>
                  <a:schemeClr val="tx1"/>
                </a:solidFill>
                <a:effectLst/>
                <a:latin typeface="+mn-lt"/>
                <a:ea typeface="ＭＳ Ｐゴシック" charset="0"/>
                <a:cs typeface="ＭＳ Ｐゴシック" charset="0"/>
              </a:rPr>
              <a:t> a </a:t>
            </a:r>
            <a:r>
              <a:rPr lang="es-CO" sz="1200" kern="1200" dirty="0" err="1">
                <a:solidFill>
                  <a:schemeClr val="tx1"/>
                </a:solidFill>
                <a:effectLst/>
                <a:latin typeface="+mn-lt"/>
                <a:ea typeface="ＭＳ Ｐゴシック" charset="0"/>
                <a:cs typeface="ＭＳ Ｐゴシック" charset="0"/>
              </a:rPr>
              <a:t>selection</a:t>
            </a:r>
            <a:r>
              <a:rPr lang="es-CO" sz="1200" kern="1200" dirty="0">
                <a:solidFill>
                  <a:schemeClr val="tx1"/>
                </a:solidFill>
                <a:effectLst/>
                <a:latin typeface="+mn-lt"/>
                <a:ea typeface="ＭＳ Ｐゴシック" charset="0"/>
                <a:cs typeface="ＭＳ Ｐゴシック" charset="0"/>
              </a:rPr>
              <a:t> and </a:t>
            </a:r>
            <a:r>
              <a:rPr lang="es-CO" sz="1200" kern="1200" dirty="0" err="1">
                <a:solidFill>
                  <a:schemeClr val="tx1"/>
                </a:solidFill>
                <a:effectLst/>
                <a:latin typeface="+mn-lt"/>
                <a:ea typeface="ＭＳ Ｐゴシック" charset="0"/>
                <a:cs typeface="ＭＳ Ｐゴシック" charset="0"/>
              </a:rPr>
              <a:t>comparison</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based</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on</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the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fitnesses</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For</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each</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strategy</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we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obtain</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the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amount</a:t>
            </a:r>
            <a:r>
              <a:rPr lang="es-CO" sz="1200" kern="1200" dirty="0">
                <a:solidFill>
                  <a:schemeClr val="tx1"/>
                </a:solidFill>
                <a:effectLst/>
                <a:latin typeface="+mn-lt"/>
                <a:ea typeface="ＭＳ Ｐゴシック" charset="0"/>
                <a:cs typeface="ＭＳ Ｐゴシック" charset="0"/>
              </a:rPr>
              <a:t> of </a:t>
            </a:r>
            <a:r>
              <a:rPr lang="es-CO" sz="1200" kern="1200" dirty="0" err="1">
                <a:solidFill>
                  <a:schemeClr val="tx1"/>
                </a:solidFill>
                <a:effectLst/>
                <a:latin typeface="+mn-lt"/>
                <a:ea typeface="ＭＳ Ｐゴシック" charset="0"/>
                <a:cs typeface="ＭＳ Ｐゴシック" charset="0"/>
              </a:rPr>
              <a:t>agents</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who</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have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selected</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it</a:t>
            </a:r>
            <a:r>
              <a:rPr lang="es-CO" sz="1200" kern="1200" dirty="0">
                <a:solidFill>
                  <a:schemeClr val="tx1"/>
                </a:solidFill>
                <a:effectLst/>
                <a:latin typeface="+mn-lt"/>
                <a:ea typeface="ＭＳ Ｐゴシック" charset="0"/>
                <a:cs typeface="ＭＳ Ｐゴシック" charset="0"/>
              </a:rPr>
              <a:t> and </a:t>
            </a:r>
            <a:r>
              <a:rPr lang="es-CO" sz="1200" kern="1200" dirty="0" err="1">
                <a:solidFill>
                  <a:schemeClr val="tx1"/>
                </a:solidFill>
                <a:effectLst/>
                <a:latin typeface="+mn-lt"/>
                <a:ea typeface="ＭＳ Ｐゴシック" charset="0"/>
                <a:cs typeface="ＭＳ Ｐゴシック" charset="0"/>
              </a:rPr>
              <a:t>those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who</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have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decided</a:t>
            </a:r>
            <a:r>
              <a:rPr lang="es-CO" sz="1200" kern="1200" dirty="0">
                <a:solidFill>
                  <a:schemeClr val="tx1"/>
                </a:solidFill>
                <a:effectLst/>
                <a:latin typeface="+mn-lt"/>
                <a:ea typeface="ＭＳ Ｐゴシック" charset="0"/>
                <a:cs typeface="ＭＳ Ｐゴシック" charset="0"/>
              </a:rPr>
              <a:t> to </a:t>
            </a:r>
            <a:r>
              <a:rPr lang="es-CO" sz="1200" kern="1200" dirty="0" err="1">
                <a:solidFill>
                  <a:schemeClr val="tx1"/>
                </a:solidFill>
                <a:effectLst/>
                <a:latin typeface="+mn-lt"/>
                <a:ea typeface="ＭＳ Ｐゴシック" charset="0"/>
                <a:cs typeface="ＭＳ Ｐゴシック" charset="0"/>
              </a:rPr>
              <a:t>switch</a:t>
            </a:r>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end</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itemize</a:t>
            </a:r>
            <a:r>
              <a:rPr lang="es-CO" sz="1200" kern="1200" dirty="0">
                <a:solidFill>
                  <a:schemeClr val="tx1"/>
                </a:solidFill>
                <a:effectLst/>
                <a:latin typeface="+mn-lt"/>
                <a:ea typeface="ＭＳ Ｐゴシック" charset="0"/>
                <a:cs typeface="ＭＳ Ｐゴシック" charset="0"/>
              </a:rPr>
              <a:t>}</a:t>
            </a: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23</a:t>
            </a:fld>
            <a:endParaRPr lang="es-ES" altLang="es-CO"/>
          </a:p>
        </p:txBody>
      </p:sp>
    </p:spTree>
    <p:extLst>
      <p:ext uri="{BB962C8B-B14F-4D97-AF65-F5344CB8AC3E}">
        <p14:creationId xmlns:p14="http://schemas.microsoft.com/office/powerpoint/2010/main" val="541666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lnSpcReduction="10000"/>
          </a:bodyPr>
          <a:lstStyle/>
          <a:p>
            <a:r>
              <a:rPr lang="en-US" sz="1200" kern="1200" dirty="0">
                <a:solidFill>
                  <a:schemeClr val="tx1"/>
                </a:solidFill>
                <a:effectLst/>
                <a:latin typeface="+mn-lt"/>
                <a:ea typeface="ＭＳ Ｐゴシック" charset="0"/>
                <a:cs typeface="ＭＳ Ｐゴシック" charset="0"/>
              </a:rPr>
              <a:t>Depending on the revision protocol, we get different type of dynamics. In the table you can see some of the classical ones, especially the replicator and Smith dynamics that we are going to use in our examples. </a:t>
            </a:r>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begin</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table</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htp</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caption</a:t>
            </a:r>
            <a:r>
              <a:rPr lang="es-CO" sz="1200" kern="1200" dirty="0">
                <a:solidFill>
                  <a:schemeClr val="tx1"/>
                </a:solidFill>
                <a:effectLst/>
                <a:latin typeface="+mn-lt"/>
                <a:ea typeface="ＭＳ Ｐゴシック" charset="0"/>
                <a:cs typeface="ＭＳ Ｐゴシック" charset="0"/>
              </a:rPr>
              <a:t>{default}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begin</a:t>
            </a:r>
            <a:r>
              <a:rPr lang="es-CO" sz="1200" kern="1200" dirty="0">
                <a:solidFill>
                  <a:schemeClr val="tx1"/>
                </a:solidFill>
                <a:effectLst/>
                <a:latin typeface="+mn-lt"/>
                <a:ea typeface="ＭＳ Ｐゴシック" charset="0"/>
                <a:cs typeface="ＭＳ Ｐゴシック" charset="0"/>
              </a:rPr>
              <a:t>{center}</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begin</a:t>
            </a:r>
            <a:r>
              <a:rPr lang="es-CO" sz="1200" kern="1200" dirty="0">
                <a:solidFill>
                  <a:schemeClr val="tx1"/>
                </a:solidFill>
                <a:effectLst/>
                <a:latin typeface="+mn-lt"/>
                <a:ea typeface="ＭＳ Ｐゴシック" charset="0"/>
                <a:cs typeface="ＭＳ Ｐゴシック" charset="0"/>
              </a:rPr>
              <a:t>{tabular}{|</a:t>
            </a:r>
            <a:r>
              <a:rPr lang="es-CO" sz="1200" kern="1200" dirty="0" err="1">
                <a:solidFill>
                  <a:schemeClr val="tx1"/>
                </a:solidFill>
                <a:effectLst/>
                <a:latin typeface="+mn-lt"/>
                <a:ea typeface="ＭＳ Ｐゴシック" charset="0"/>
                <a:cs typeface="ＭＳ Ｐゴシック" charset="0"/>
              </a:rPr>
              <a:t>c|c</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hline</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Revision</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Protocol</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forall</a:t>
            </a:r>
            <a:r>
              <a:rPr lang="es-CO" sz="1200" kern="1200" dirty="0">
                <a:solidFill>
                  <a:schemeClr val="tx1"/>
                </a:solidFill>
                <a:effectLst/>
                <a:latin typeface="+mn-lt"/>
                <a:ea typeface="ＭＳ Ｐゴシック" charset="0"/>
                <a:cs typeface="ＭＳ Ｐゴシック" charset="0"/>
              </a:rPr>
              <a:t> i, j \in \</a:t>
            </a:r>
            <a:r>
              <a:rPr lang="es-CO" sz="1200" kern="1200" dirty="0" err="1">
                <a:solidFill>
                  <a:schemeClr val="tx1"/>
                </a:solidFill>
                <a:effectLst/>
                <a:latin typeface="+mn-lt"/>
                <a:ea typeface="ＭＳ Ｐゴシック" charset="0"/>
                <a:cs typeface="ＭＳ Ｐゴシック" charset="0"/>
              </a:rPr>
              <a:t>mathcal</a:t>
            </a:r>
            <a:r>
              <a:rPr lang="es-CO" sz="1200" kern="1200" dirty="0">
                <a:solidFill>
                  <a:schemeClr val="tx1"/>
                </a:solidFill>
                <a:effectLst/>
                <a:latin typeface="+mn-lt"/>
                <a:ea typeface="ＭＳ Ｐゴシック" charset="0"/>
                <a:cs typeface="ＭＳ Ｐゴシック" charset="0"/>
              </a:rPr>
              <a:t>{S}$) &amp; </a:t>
            </a:r>
            <a:r>
              <a:rPr lang="es-CO" sz="1200" kern="1200" dirty="0" err="1">
                <a:solidFill>
                  <a:schemeClr val="tx1"/>
                </a:solidFill>
                <a:effectLst/>
                <a:latin typeface="+mn-lt"/>
                <a:ea typeface="ＭＳ Ｐゴシック" charset="0"/>
                <a:cs typeface="ＭＳ Ｐゴシック" charset="0"/>
              </a:rPr>
              <a:t>Resultant</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Evolutionary</a:t>
            </a:r>
            <a:r>
              <a:rPr lang="es-CO" sz="1200" kern="1200" dirty="0">
                <a:solidFill>
                  <a:schemeClr val="tx1"/>
                </a:solidFill>
                <a:effectLst/>
                <a:latin typeface="+mn-lt"/>
                <a:ea typeface="ＭＳ Ｐゴシック" charset="0"/>
                <a:cs typeface="ＭＳ Ｐゴシック" charset="0"/>
              </a:rPr>
              <a:t> Dynamics  \\ \</a:t>
            </a:r>
            <a:r>
              <a:rPr lang="es-CO" sz="1200" kern="1200" dirty="0" err="1">
                <a:solidFill>
                  <a:schemeClr val="tx1"/>
                </a:solidFill>
                <a:effectLst/>
                <a:latin typeface="+mn-lt"/>
                <a:ea typeface="ＭＳ Ｐゴシック" charset="0"/>
                <a:cs typeface="ＭＳ Ｐゴシック" charset="0"/>
              </a:rPr>
              <a:t>hline</a:t>
            </a:r>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 \rho_{</a:t>
            </a:r>
            <a:r>
              <a:rPr lang="es-CO" sz="1200" kern="1200" dirty="0" err="1">
                <a:solidFill>
                  <a:schemeClr val="tx1"/>
                </a:solidFill>
                <a:effectLst/>
                <a:latin typeface="+mn-lt"/>
                <a:ea typeface="ＭＳ Ｐゴシック" charset="0"/>
                <a:cs typeface="ＭＳ Ｐゴシック" charset="0"/>
              </a:rPr>
              <a:t>ij</a:t>
            </a:r>
            <a:r>
              <a:rPr lang="es-CO" sz="1200" kern="1200" dirty="0">
                <a:solidFill>
                  <a:schemeClr val="tx1"/>
                </a:solidFill>
                <a:effectLst/>
                <a:latin typeface="+mn-lt"/>
                <a:ea typeface="ＭＳ Ｐゴシック" charset="0"/>
                <a:cs typeface="ＭＳ Ｐゴシック" charset="0"/>
              </a:rPr>
              <a:t>}(t) = \</a:t>
            </a:r>
            <a:r>
              <a:rPr lang="es-CO" sz="1200" kern="1200" dirty="0" err="1">
                <a:solidFill>
                  <a:schemeClr val="tx1"/>
                </a:solidFill>
                <a:effectLst/>
                <a:latin typeface="+mn-lt"/>
                <a:ea typeface="ＭＳ Ｐゴシック" charset="0"/>
                <a:cs typeface="ＭＳ Ｐゴシック" charset="0"/>
              </a:rPr>
              <a:t>left</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f_j</a:t>
            </a:r>
            <a:r>
              <a:rPr lang="es-CO" sz="1200" kern="1200" dirty="0">
                <a:solidFill>
                  <a:schemeClr val="tx1"/>
                </a:solidFill>
                <a:effectLst/>
                <a:latin typeface="+mn-lt"/>
                <a:ea typeface="ＭＳ Ｐゴシック" charset="0"/>
                <a:cs typeface="ＭＳ Ｐゴシック" charset="0"/>
              </a:rPr>
              <a:t>(t) - \frac{1}{m} \sum_{l \in \</a:t>
            </a:r>
            <a:r>
              <a:rPr lang="es-CO" sz="1200" kern="1200" dirty="0" err="1">
                <a:solidFill>
                  <a:schemeClr val="tx1"/>
                </a:solidFill>
                <a:effectLst/>
                <a:latin typeface="+mn-lt"/>
                <a:ea typeface="ＭＳ Ｐゴシック" charset="0"/>
                <a:cs typeface="ＭＳ Ｐゴシック" charset="0"/>
              </a:rPr>
              <a:t>mathcal</a:t>
            </a:r>
            <a:r>
              <a:rPr lang="es-CO" sz="1200" kern="1200" dirty="0">
                <a:solidFill>
                  <a:schemeClr val="tx1"/>
                </a:solidFill>
                <a:effectLst/>
                <a:latin typeface="+mn-lt"/>
                <a:ea typeface="ＭＳ Ｐゴシック" charset="0"/>
                <a:cs typeface="ＭＳ Ｐゴシック" charset="0"/>
              </a:rPr>
              <a:t>{S}} </a:t>
            </a:r>
            <a:r>
              <a:rPr lang="es-CO" sz="1200" kern="1200" dirty="0" err="1">
                <a:solidFill>
                  <a:schemeClr val="tx1"/>
                </a:solidFill>
                <a:effectLst/>
                <a:latin typeface="+mn-lt"/>
                <a:ea typeface="ＭＳ Ｐゴシック" charset="0"/>
                <a:cs typeface="ＭＳ Ｐゴシック" charset="0"/>
              </a:rPr>
              <a:t>x_l</a:t>
            </a:r>
            <a:r>
              <a:rPr lang="es-CO" sz="1200" kern="1200" dirty="0">
                <a:solidFill>
                  <a:schemeClr val="tx1"/>
                </a:solidFill>
                <a:effectLst/>
                <a:latin typeface="+mn-lt"/>
                <a:ea typeface="ＭＳ Ｐゴシック" charset="0"/>
                <a:cs typeface="ＭＳ Ｐゴシック" charset="0"/>
              </a:rPr>
              <a:t>(t) </a:t>
            </a:r>
            <a:r>
              <a:rPr lang="es-CO" sz="1200" kern="1200" dirty="0" err="1">
                <a:solidFill>
                  <a:schemeClr val="tx1"/>
                </a:solidFill>
                <a:effectLst/>
                <a:latin typeface="+mn-lt"/>
                <a:ea typeface="ＭＳ Ｐゴシック" charset="0"/>
                <a:cs typeface="ＭＳ Ｐゴシック" charset="0"/>
              </a:rPr>
              <a:t>f_l</a:t>
            </a:r>
            <a:r>
              <a:rPr lang="es-CO" sz="1200" kern="1200" dirty="0">
                <a:solidFill>
                  <a:schemeClr val="tx1"/>
                </a:solidFill>
                <a:effectLst/>
                <a:latin typeface="+mn-lt"/>
                <a:ea typeface="ＭＳ Ｐゴシック" charset="0"/>
                <a:cs typeface="ＭＳ Ｐゴシック" charset="0"/>
              </a:rPr>
              <a:t>(t) \</a:t>
            </a:r>
            <a:r>
              <a:rPr lang="es-CO" sz="1200" kern="1200" dirty="0" err="1">
                <a:solidFill>
                  <a:schemeClr val="tx1"/>
                </a:solidFill>
                <a:effectLst/>
                <a:latin typeface="+mn-lt"/>
                <a:ea typeface="ＭＳ Ｐゴシック" charset="0"/>
                <a:cs typeface="ＭＳ Ｐゴシック" charset="0"/>
              </a:rPr>
              <a:t>right</a:t>
            </a:r>
            <a:r>
              <a:rPr lang="es-CO" sz="1200" kern="1200" dirty="0">
                <a:solidFill>
                  <a:schemeClr val="tx1"/>
                </a:solidFill>
                <a:effectLst/>
                <a:latin typeface="+mn-lt"/>
                <a:ea typeface="ＭＳ Ｐゴシック" charset="0"/>
                <a:cs typeface="ＭＳ Ｐゴシック" charset="0"/>
              </a:rPr>
              <a:t>]_+ $ &amp; Brown-von Neumann-Nash Dynamics \\</a:t>
            </a:r>
          </a:p>
          <a:p>
            <a:r>
              <a:rPr lang="es-CO" sz="1200" kern="1200" dirty="0">
                <a:solidFill>
                  <a:schemeClr val="tx1"/>
                </a:solidFill>
                <a:effectLst/>
                <a:latin typeface="+mn-lt"/>
                <a:ea typeface="ＭＳ Ｐゴシック" charset="0"/>
                <a:cs typeface="ＭＳ Ｐゴシック" charset="0"/>
              </a:rPr>
              <a:t>$ \rho_{</a:t>
            </a:r>
            <a:r>
              <a:rPr lang="es-CO" sz="1200" kern="1200" dirty="0" err="1">
                <a:solidFill>
                  <a:schemeClr val="tx1"/>
                </a:solidFill>
                <a:effectLst/>
                <a:latin typeface="+mn-lt"/>
                <a:ea typeface="ＭＳ Ｐゴシック" charset="0"/>
                <a:cs typeface="ＭＳ Ｐゴシック" charset="0"/>
              </a:rPr>
              <a:t>ij</a:t>
            </a:r>
            <a:r>
              <a:rPr lang="es-CO" sz="1200" kern="1200" dirty="0">
                <a:solidFill>
                  <a:schemeClr val="tx1"/>
                </a:solidFill>
                <a:effectLst/>
                <a:latin typeface="+mn-lt"/>
                <a:ea typeface="ＭＳ Ｐゴシック" charset="0"/>
                <a:cs typeface="ＭＳ Ｐゴシック" charset="0"/>
              </a:rPr>
              <a:t>}(t) = </a:t>
            </a:r>
            <a:r>
              <a:rPr lang="es-CO" sz="1200" kern="1200" dirty="0" err="1">
                <a:solidFill>
                  <a:schemeClr val="tx1"/>
                </a:solidFill>
                <a:effectLst/>
                <a:latin typeface="+mn-lt"/>
                <a:ea typeface="ＭＳ Ｐゴシック" charset="0"/>
                <a:cs typeface="ＭＳ Ｐゴシック" charset="0"/>
              </a:rPr>
              <a:t>x_j</a:t>
            </a:r>
            <a:r>
              <a:rPr lang="es-CO" sz="1200" kern="1200" dirty="0">
                <a:solidFill>
                  <a:schemeClr val="tx1"/>
                </a:solidFill>
                <a:effectLst/>
                <a:latin typeface="+mn-lt"/>
                <a:ea typeface="ＭＳ Ｐゴシック" charset="0"/>
                <a:cs typeface="ＭＳ Ｐゴシック" charset="0"/>
              </a:rPr>
              <a:t>(t)\</a:t>
            </a:r>
            <a:r>
              <a:rPr lang="es-CO" sz="1200" kern="1200" dirty="0" err="1">
                <a:solidFill>
                  <a:schemeClr val="tx1"/>
                </a:solidFill>
                <a:effectLst/>
                <a:latin typeface="+mn-lt"/>
                <a:ea typeface="ＭＳ Ｐゴシック" charset="0"/>
                <a:cs typeface="ＭＳ Ｐゴシック" charset="0"/>
              </a:rPr>
              <a:t>left</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f_j</a:t>
            </a:r>
            <a:r>
              <a:rPr lang="es-CO" sz="1200" kern="1200" dirty="0">
                <a:solidFill>
                  <a:schemeClr val="tx1"/>
                </a:solidFill>
                <a:effectLst/>
                <a:latin typeface="+mn-lt"/>
                <a:ea typeface="ＭＳ Ｐゴシック" charset="0"/>
                <a:cs typeface="ＭＳ Ｐゴシック" charset="0"/>
              </a:rPr>
              <a:t>(t) -  </a:t>
            </a:r>
            <a:r>
              <a:rPr lang="es-CO" sz="1200" kern="1200" dirty="0" err="1">
                <a:solidFill>
                  <a:schemeClr val="tx1"/>
                </a:solidFill>
                <a:effectLst/>
                <a:latin typeface="+mn-lt"/>
                <a:ea typeface="ＭＳ Ｐゴシック" charset="0"/>
                <a:cs typeface="ＭＳ Ｐゴシック" charset="0"/>
              </a:rPr>
              <a:t>f_i</a:t>
            </a:r>
            <a:r>
              <a:rPr lang="es-CO" sz="1200" kern="1200" dirty="0">
                <a:solidFill>
                  <a:schemeClr val="tx1"/>
                </a:solidFill>
                <a:effectLst/>
                <a:latin typeface="+mn-lt"/>
                <a:ea typeface="ＭＳ Ｐゴシック" charset="0"/>
                <a:cs typeface="ＭＳ Ｐゴシック" charset="0"/>
              </a:rPr>
              <a:t>(t) \</a:t>
            </a:r>
            <a:r>
              <a:rPr lang="es-CO" sz="1200" kern="1200" dirty="0" err="1">
                <a:solidFill>
                  <a:schemeClr val="tx1"/>
                </a:solidFill>
                <a:effectLst/>
                <a:latin typeface="+mn-lt"/>
                <a:ea typeface="ＭＳ Ｐゴシック" charset="0"/>
                <a:cs typeface="ＭＳ Ｐゴシック" charset="0"/>
              </a:rPr>
              <a:t>right</a:t>
            </a:r>
            <a:r>
              <a:rPr lang="es-CO" sz="1200" kern="1200" dirty="0">
                <a:solidFill>
                  <a:schemeClr val="tx1"/>
                </a:solidFill>
                <a:effectLst/>
                <a:latin typeface="+mn-lt"/>
                <a:ea typeface="ＭＳ Ｐゴシック" charset="0"/>
                <a:cs typeface="ＭＳ Ｐゴシック" charset="0"/>
              </a:rPr>
              <a:t>]_+ $ &amp; </a:t>
            </a:r>
            <a:r>
              <a:rPr lang="es-CO" sz="1200" kern="1200" dirty="0" err="1">
                <a:solidFill>
                  <a:schemeClr val="tx1"/>
                </a:solidFill>
                <a:effectLst/>
                <a:latin typeface="+mn-lt"/>
                <a:ea typeface="ＭＳ Ｐゴシック" charset="0"/>
                <a:cs typeface="ＭＳ Ｐゴシック" charset="0"/>
              </a:rPr>
              <a:t>Replicator</a:t>
            </a:r>
            <a:r>
              <a:rPr lang="es-CO" sz="1200" kern="1200" dirty="0">
                <a:solidFill>
                  <a:schemeClr val="tx1"/>
                </a:solidFill>
                <a:effectLst/>
                <a:latin typeface="+mn-lt"/>
                <a:ea typeface="ＭＳ Ｐゴシック" charset="0"/>
                <a:cs typeface="ＭＳ Ｐゴシック" charset="0"/>
              </a:rPr>
              <a:t> Dynamics \\ </a:t>
            </a:r>
          </a:p>
          <a:p>
            <a:r>
              <a:rPr lang="es-CO" sz="1200" kern="1200" dirty="0">
                <a:solidFill>
                  <a:schemeClr val="tx1"/>
                </a:solidFill>
                <a:effectLst/>
                <a:latin typeface="+mn-lt"/>
                <a:ea typeface="ＭＳ Ｐゴシック" charset="0"/>
                <a:cs typeface="ＭＳ Ｐゴシック" charset="0"/>
              </a:rPr>
              <a:t>$ \rho_{</a:t>
            </a:r>
            <a:r>
              <a:rPr lang="es-CO" sz="1200" kern="1200" dirty="0" err="1">
                <a:solidFill>
                  <a:schemeClr val="tx1"/>
                </a:solidFill>
                <a:effectLst/>
                <a:latin typeface="+mn-lt"/>
                <a:ea typeface="ＭＳ Ｐゴシック" charset="0"/>
                <a:cs typeface="ＭＳ Ｐゴシック" charset="0"/>
              </a:rPr>
              <a:t>ij</a:t>
            </a:r>
            <a:r>
              <a:rPr lang="es-CO" sz="1200" kern="1200" dirty="0">
                <a:solidFill>
                  <a:schemeClr val="tx1"/>
                </a:solidFill>
                <a:effectLst/>
                <a:latin typeface="+mn-lt"/>
                <a:ea typeface="ＭＳ Ｐゴシック" charset="0"/>
                <a:cs typeface="ＭＳ Ｐゴシック" charset="0"/>
              </a:rPr>
              <a:t>}(t) = \</a:t>
            </a:r>
            <a:r>
              <a:rPr lang="es-CO" sz="1200" kern="1200" dirty="0" err="1">
                <a:solidFill>
                  <a:schemeClr val="tx1"/>
                </a:solidFill>
                <a:effectLst/>
                <a:latin typeface="+mn-lt"/>
                <a:ea typeface="ＭＳ Ｐゴシック" charset="0"/>
                <a:cs typeface="ＭＳ Ｐゴシック" charset="0"/>
              </a:rPr>
              <a:t>left</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f_j</a:t>
            </a:r>
            <a:r>
              <a:rPr lang="es-CO" sz="1200" kern="1200" dirty="0">
                <a:solidFill>
                  <a:schemeClr val="tx1"/>
                </a:solidFill>
                <a:effectLst/>
                <a:latin typeface="+mn-lt"/>
                <a:ea typeface="ＭＳ Ｐゴシック" charset="0"/>
                <a:cs typeface="ＭＳ Ｐゴシック" charset="0"/>
              </a:rPr>
              <a:t>(t) - </a:t>
            </a:r>
            <a:r>
              <a:rPr lang="es-CO" sz="1200" kern="1200" dirty="0" err="1">
                <a:solidFill>
                  <a:schemeClr val="tx1"/>
                </a:solidFill>
                <a:effectLst/>
                <a:latin typeface="+mn-lt"/>
                <a:ea typeface="ＭＳ Ｐゴシック" charset="0"/>
                <a:cs typeface="ＭＳ Ｐゴシック" charset="0"/>
              </a:rPr>
              <a:t>f_i</a:t>
            </a:r>
            <a:r>
              <a:rPr lang="es-CO" sz="1200" kern="1200" dirty="0">
                <a:solidFill>
                  <a:schemeClr val="tx1"/>
                </a:solidFill>
                <a:effectLst/>
                <a:latin typeface="+mn-lt"/>
                <a:ea typeface="ＭＳ Ｐゴシック" charset="0"/>
                <a:cs typeface="ＭＳ Ｐゴシック" charset="0"/>
              </a:rPr>
              <a:t>(t) \</a:t>
            </a:r>
            <a:r>
              <a:rPr lang="es-CO" sz="1200" kern="1200" dirty="0" err="1">
                <a:solidFill>
                  <a:schemeClr val="tx1"/>
                </a:solidFill>
                <a:effectLst/>
                <a:latin typeface="+mn-lt"/>
                <a:ea typeface="ＭＳ Ｐゴシック" charset="0"/>
                <a:cs typeface="ＭＳ Ｐゴシック" charset="0"/>
              </a:rPr>
              <a:t>right</a:t>
            </a:r>
            <a:r>
              <a:rPr lang="es-CO" sz="1200" kern="1200" dirty="0">
                <a:solidFill>
                  <a:schemeClr val="tx1"/>
                </a:solidFill>
                <a:effectLst/>
                <a:latin typeface="+mn-lt"/>
                <a:ea typeface="ＭＳ Ｐゴシック" charset="0"/>
                <a:cs typeface="ＭＳ Ｐゴシック" charset="0"/>
              </a:rPr>
              <a:t>]_+ $ &amp; Smith Dynamics \\ \</a:t>
            </a:r>
            <a:r>
              <a:rPr lang="es-CO" sz="1200" kern="1200" dirty="0" err="1">
                <a:solidFill>
                  <a:schemeClr val="tx1"/>
                </a:solidFill>
                <a:effectLst/>
                <a:latin typeface="+mn-lt"/>
                <a:ea typeface="ＭＳ Ｐゴシック" charset="0"/>
                <a:cs typeface="ＭＳ Ｐゴシック" charset="0"/>
              </a:rPr>
              <a:t>hline</a:t>
            </a:r>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end</a:t>
            </a:r>
            <a:r>
              <a:rPr lang="es-CO" sz="1200" kern="1200" dirty="0">
                <a:solidFill>
                  <a:schemeClr val="tx1"/>
                </a:solidFill>
                <a:effectLst/>
                <a:latin typeface="+mn-lt"/>
                <a:ea typeface="ＭＳ Ｐゴシック" charset="0"/>
                <a:cs typeface="ＭＳ Ｐゴシック" charset="0"/>
              </a:rPr>
              <a:t>{tabular}</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end</a:t>
            </a:r>
            <a:r>
              <a:rPr lang="es-CO" sz="1200" kern="1200" dirty="0">
                <a:solidFill>
                  <a:schemeClr val="tx1"/>
                </a:solidFill>
                <a:effectLst/>
                <a:latin typeface="+mn-lt"/>
                <a:ea typeface="ＭＳ Ｐゴシック" charset="0"/>
                <a:cs typeface="ＭＳ Ｐゴシック" charset="0"/>
              </a:rPr>
              <a:t>{center}</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label</a:t>
            </a:r>
            <a:r>
              <a:rPr lang="es-CO" sz="1200" kern="1200" dirty="0">
                <a:solidFill>
                  <a:schemeClr val="tx1"/>
                </a:solidFill>
                <a:effectLst/>
                <a:latin typeface="+mn-lt"/>
                <a:ea typeface="ＭＳ Ｐゴシック" charset="0"/>
                <a:cs typeface="ＭＳ Ｐゴシック" charset="0"/>
              </a:rPr>
              <a:t>{default}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end</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table</a:t>
            </a:r>
            <a:r>
              <a:rPr lang="es-CO" sz="1200" kern="1200" dirty="0">
                <a:solidFill>
                  <a:schemeClr val="tx1"/>
                </a:solidFill>
                <a:effectLst/>
                <a:latin typeface="+mn-lt"/>
                <a:ea typeface="ＭＳ Ｐゴシック" charset="0"/>
                <a:cs typeface="ＭＳ Ｐゴシック" charset="0"/>
              </a:rPr>
              <a:t>}</a:t>
            </a: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24</a:t>
            </a:fld>
            <a:endParaRPr lang="es-ES" altLang="es-CO"/>
          </a:p>
        </p:txBody>
      </p:sp>
    </p:spTree>
    <p:extLst>
      <p:ext uri="{BB962C8B-B14F-4D97-AF65-F5344CB8AC3E}">
        <p14:creationId xmlns:p14="http://schemas.microsoft.com/office/powerpoint/2010/main" val="2558480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The structure presented before can be summarized in this general one scheme, which is inspired by the work by Park-Martins-</a:t>
            </a:r>
            <a:r>
              <a:rPr lang="en-US" sz="1200" kern="1200" dirty="0" err="1">
                <a:solidFill>
                  <a:schemeClr val="tx1"/>
                </a:solidFill>
                <a:effectLst/>
                <a:latin typeface="+mn-lt"/>
                <a:ea typeface="ＭＳ Ｐゴシック" charset="0"/>
                <a:cs typeface="ＭＳ Ｐゴシック" charset="0"/>
              </a:rPr>
              <a:t>Shamma</a:t>
            </a:r>
            <a:r>
              <a:rPr lang="en-US" sz="1200" kern="1200" dirty="0">
                <a:solidFill>
                  <a:schemeClr val="tx1"/>
                </a:solidFill>
                <a:effectLst/>
                <a:latin typeface="+mn-lt"/>
                <a:ea typeface="ＭＳ Ｐゴシック" charset="0"/>
                <a:cs typeface="ＭＳ Ｐゴシック" charset="0"/>
              </a:rPr>
              <a:t>, where a feedback interconnection is shown. In this case, we have two blocks, one that describes the evolutionary dynamics model or EDM, and the other one that describes the population dynamics model or PDM. The PDM can have a static or a dynamic payoffs, which will depend on the application as we will see in the two examples that we will present.</a:t>
            </a:r>
            <a:r>
              <a:rPr lang="es-CO" dirty="0">
                <a:effectLst/>
              </a:rPr>
              <a:t>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25</a:t>
            </a:fld>
            <a:endParaRPr lang="es-ES" altLang="es-CO"/>
          </a:p>
        </p:txBody>
      </p:sp>
    </p:spTree>
    <p:extLst>
      <p:ext uri="{BB962C8B-B14F-4D97-AF65-F5344CB8AC3E}">
        <p14:creationId xmlns:p14="http://schemas.microsoft.com/office/powerpoint/2010/main" val="941022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Therefore, in this presentation we will focus on large scale complex distributed systems that address distributed resource allocation problems, which can be solved using game theoretical concepts. In particular, we use the EDM-PDM approach, where we will use two different forms of looking at the PDM.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26</a:t>
            </a:fld>
            <a:endParaRPr lang="es-ES" altLang="es-CO"/>
          </a:p>
        </p:txBody>
      </p:sp>
    </p:spTree>
    <p:extLst>
      <p:ext uri="{BB962C8B-B14F-4D97-AF65-F5344CB8AC3E}">
        <p14:creationId xmlns:p14="http://schemas.microsoft.com/office/powerpoint/2010/main" val="2926609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1 Marcador de imagen de diapositiva">
            <a:extLst>
              <a:ext uri="{FF2B5EF4-FFF2-40B4-BE49-F238E27FC236}">
                <a16:creationId xmlns:a16="http://schemas.microsoft.com/office/drawing/2014/main" id="{08C2E131-77EF-984F-A4F5-61238720192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2 Marcador de notas">
            <a:extLst>
              <a:ext uri="{FF2B5EF4-FFF2-40B4-BE49-F238E27FC236}">
                <a16:creationId xmlns:a16="http://schemas.microsoft.com/office/drawing/2014/main" id="{2D2B6693-EBFB-CE4C-8201-693C03B452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mn-lt"/>
                <a:ea typeface="ＭＳ Ｐゴシック" charset="0"/>
                <a:cs typeface="ＭＳ Ｐゴシック" charset="0"/>
              </a:rPr>
              <a:t>Until now, we have seen the considered framework and the motivation of our presentation. Now, we will focus on two problems. First, we will talk about the decentralized control for urban drainage systems using one of the dynamics presented before: the replicator dynamics. Then, we will present another approach where the payoff dynamics model includes constraints, where a congestion game is the application used to show the main theoretical results obtained in this work.</a:t>
            </a:r>
            <a:r>
              <a:rPr lang="es-CO" dirty="0">
                <a:effectLst/>
              </a:rPr>
              <a:t> </a:t>
            </a:r>
            <a:endParaRPr lang="es-CO" altLang="es-CO" dirty="0">
              <a:ea typeface="ＭＳ Ｐゴシック" panose="020B0600070205080204" pitchFamily="34" charset="-128"/>
            </a:endParaRPr>
          </a:p>
        </p:txBody>
      </p:sp>
      <p:sp>
        <p:nvSpPr>
          <p:cNvPr id="17411" name="3 Marcador de número de diapositiva">
            <a:extLst>
              <a:ext uri="{FF2B5EF4-FFF2-40B4-BE49-F238E27FC236}">
                <a16:creationId xmlns:a16="http://schemas.microsoft.com/office/drawing/2014/main" id="{794327AF-C800-7D40-8A1B-A7AE9620EAE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0FE7178E-C752-0B43-8C2D-21FB7945AB4A}" type="slidenum">
              <a:rPr lang="es-ES" altLang="es-CO">
                <a:latin typeface="Arial" panose="020B0604020202020204" pitchFamily="34" charset="0"/>
              </a:rPr>
              <a:pPr>
                <a:spcBef>
                  <a:spcPct val="0"/>
                </a:spcBef>
              </a:pPr>
              <a:t>27</a:t>
            </a:fld>
            <a:endParaRPr lang="es-ES" altLang="es-CO">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CO" sz="1200" dirty="0" err="1"/>
              <a:t>Overflooding</a:t>
            </a:r>
            <a:r>
              <a:rPr lang="es-CO" sz="1200" dirty="0"/>
              <a:t> </a:t>
            </a:r>
            <a:r>
              <a:rPr lang="es-CO" sz="1200" dirty="0" err="1"/>
              <a:t>occurs</a:t>
            </a:r>
            <a:r>
              <a:rPr lang="es-CO" sz="1200" dirty="0"/>
              <a:t> </a:t>
            </a:r>
            <a:r>
              <a:rPr lang="es-CO" sz="1200" dirty="0" err="1"/>
              <a:t>when</a:t>
            </a:r>
            <a:r>
              <a:rPr lang="es-CO" sz="1200" dirty="0"/>
              <a:t> </a:t>
            </a:r>
            <a:r>
              <a:rPr lang="es-CO" sz="1200" dirty="0" err="1"/>
              <a:t>the</a:t>
            </a:r>
            <a:r>
              <a:rPr lang="es-CO" sz="1200" dirty="0"/>
              <a:t> </a:t>
            </a:r>
            <a:r>
              <a:rPr lang="es-CO" sz="1200" dirty="0" err="1"/>
              <a:t>wastewater</a:t>
            </a:r>
            <a:r>
              <a:rPr lang="es-CO" sz="1200" dirty="0"/>
              <a:t> </a:t>
            </a:r>
            <a:r>
              <a:rPr lang="es-CO" sz="1200" dirty="0" err="1"/>
              <a:t>exceeds</a:t>
            </a:r>
            <a:r>
              <a:rPr lang="es-CO" sz="1200" dirty="0"/>
              <a:t> </a:t>
            </a:r>
            <a:r>
              <a:rPr lang="es-CO" sz="1200" dirty="0" err="1"/>
              <a:t>the</a:t>
            </a:r>
            <a:r>
              <a:rPr lang="es-CO" sz="1200" dirty="0"/>
              <a:t> </a:t>
            </a:r>
            <a:r>
              <a:rPr lang="es-CO" sz="1200" dirty="0" err="1"/>
              <a:t>storage</a:t>
            </a:r>
            <a:r>
              <a:rPr lang="es-CO" sz="1200" dirty="0"/>
              <a:t> </a:t>
            </a:r>
            <a:r>
              <a:rPr lang="es-CO" sz="1200" dirty="0" err="1"/>
              <a:t>capacity</a:t>
            </a:r>
            <a:r>
              <a:rPr lang="es-CO" sz="1200" dirty="0"/>
              <a:t> of </a:t>
            </a:r>
            <a:r>
              <a:rPr lang="es-CO" sz="1200" dirty="0" err="1"/>
              <a:t>any</a:t>
            </a:r>
            <a:r>
              <a:rPr lang="es-CO" sz="1200" dirty="0"/>
              <a:t> of </a:t>
            </a:r>
            <a:r>
              <a:rPr lang="es-CO" sz="1200" dirty="0" err="1"/>
              <a:t>the</a:t>
            </a:r>
            <a:r>
              <a:rPr lang="es-CO" sz="1200" dirty="0"/>
              <a:t> </a:t>
            </a:r>
            <a:r>
              <a:rPr lang="es-CO" sz="1200" dirty="0" err="1"/>
              <a:t>UDS’s</a:t>
            </a:r>
            <a:r>
              <a:rPr lang="es-CO" sz="1200" dirty="0"/>
              <a:t> </a:t>
            </a:r>
            <a:r>
              <a:rPr lang="es-CO" sz="1200" dirty="0" err="1"/>
              <a:t>collectors</a:t>
            </a:r>
            <a:r>
              <a:rPr lang="es-CO" sz="1200" dirty="0"/>
              <a:t> </a:t>
            </a:r>
            <a:r>
              <a:rPr lang="es-CO" sz="1200" dirty="0">
                <a:sym typeface="Wingdings" pitchFamily="2" charset="2"/>
              </a:rPr>
              <a:t></a:t>
            </a:r>
            <a:r>
              <a:rPr lang="es-CO" sz="1200" dirty="0"/>
              <a:t> can be </a:t>
            </a:r>
            <a:r>
              <a:rPr lang="es-CO" sz="1200" dirty="0" err="1"/>
              <a:t>avoided</a:t>
            </a:r>
            <a:r>
              <a:rPr lang="es-CO" sz="1200" dirty="0"/>
              <a:t> </a:t>
            </a:r>
            <a:r>
              <a:rPr lang="es-CO" sz="1200" dirty="0" err="1"/>
              <a:t>if</a:t>
            </a:r>
            <a:r>
              <a:rPr lang="es-CO" sz="1200" dirty="0"/>
              <a:t> </a:t>
            </a:r>
            <a:r>
              <a:rPr lang="es-CO" sz="1200" dirty="0" err="1"/>
              <a:t>wastewater</a:t>
            </a:r>
            <a:r>
              <a:rPr lang="es-CO" sz="1200" dirty="0"/>
              <a:t> </a:t>
            </a:r>
            <a:r>
              <a:rPr lang="es-CO" sz="1200" dirty="0" err="1"/>
              <a:t>is</a:t>
            </a:r>
            <a:r>
              <a:rPr lang="es-CO" sz="1200" dirty="0"/>
              <a:t> </a:t>
            </a:r>
            <a:r>
              <a:rPr lang="es-CO" sz="1200" dirty="0" err="1"/>
              <a:t>efficiently</a:t>
            </a:r>
            <a:r>
              <a:rPr lang="es-CO" sz="1200" dirty="0"/>
              <a:t> </a:t>
            </a:r>
            <a:r>
              <a:rPr lang="es-CO" sz="1200" dirty="0" err="1"/>
              <a:t>allocated</a:t>
            </a:r>
            <a:r>
              <a:rPr lang="es-CO" sz="1200" dirty="0"/>
              <a:t> </a:t>
            </a:r>
            <a:r>
              <a:rPr lang="es-CO" sz="1200" dirty="0" err="1"/>
              <a:t>among</a:t>
            </a:r>
            <a:r>
              <a:rPr lang="es-CO" sz="1200" dirty="0"/>
              <a:t> </a:t>
            </a:r>
            <a:r>
              <a:rPr lang="es-CO" sz="1200" dirty="0" err="1"/>
              <a:t>all</a:t>
            </a:r>
            <a:r>
              <a:rPr lang="es-CO" sz="1200" dirty="0"/>
              <a:t> </a:t>
            </a:r>
            <a:r>
              <a:rPr lang="es-CO" sz="1200" dirty="0" err="1"/>
              <a:t>the</a:t>
            </a:r>
            <a:r>
              <a:rPr lang="es-CO" sz="1200" dirty="0"/>
              <a:t> </a:t>
            </a:r>
            <a:r>
              <a:rPr lang="es-CO" sz="1200" dirty="0" err="1"/>
              <a:t>UDS’s</a:t>
            </a:r>
            <a:r>
              <a:rPr lang="es-CO" sz="1200" dirty="0"/>
              <a:t> </a:t>
            </a:r>
            <a:r>
              <a:rPr lang="es-CO" sz="1200" dirty="0" err="1"/>
              <a:t>collectors</a:t>
            </a:r>
            <a:r>
              <a:rPr lang="es-CO" sz="1200" dirty="0"/>
              <a:t> </a:t>
            </a:r>
            <a:r>
              <a:rPr lang="es-CO" sz="1200" dirty="0" err="1"/>
              <a:t>by</a:t>
            </a:r>
            <a:r>
              <a:rPr lang="es-CO" sz="1200" dirty="0"/>
              <a:t> </a:t>
            </a:r>
            <a:r>
              <a:rPr lang="es-CO" sz="1200" dirty="0" err="1"/>
              <a:t>handling</a:t>
            </a:r>
            <a:r>
              <a:rPr lang="es-CO" sz="1200" dirty="0"/>
              <a:t> </a:t>
            </a:r>
            <a:r>
              <a:rPr lang="es-CO" sz="1200" dirty="0" err="1"/>
              <a:t>the</a:t>
            </a:r>
            <a:r>
              <a:rPr lang="es-CO" sz="1200" dirty="0"/>
              <a:t> </a:t>
            </a:r>
            <a:r>
              <a:rPr lang="es-CO" sz="1200" dirty="0" err="1"/>
              <a:t>system’s</a:t>
            </a:r>
            <a:r>
              <a:rPr lang="es-CO" sz="1200" dirty="0"/>
              <a:t> </a:t>
            </a:r>
            <a:r>
              <a:rPr lang="es-CO" sz="1200" dirty="0" err="1"/>
              <a:t>actuators</a:t>
            </a:r>
            <a:r>
              <a:rPr lang="es-CO" sz="1200" dirty="0"/>
              <a:t> (</a:t>
            </a:r>
            <a:r>
              <a:rPr lang="es-CO" sz="1200" dirty="0" err="1"/>
              <a:t>valves</a:t>
            </a:r>
            <a:r>
              <a:rPr lang="es-CO" sz="1200" dirty="0"/>
              <a:t> in </a:t>
            </a:r>
            <a:r>
              <a:rPr lang="es-CO" sz="1200" dirty="0" err="1"/>
              <a:t>our</a:t>
            </a:r>
            <a:r>
              <a:rPr lang="es-CO" sz="1200" dirty="0"/>
              <a:t> case). </a:t>
            </a: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30</a:t>
            </a:fld>
            <a:endParaRPr lang="es-ES" altLang="es-CO"/>
          </a:p>
        </p:txBody>
      </p:sp>
    </p:spTree>
    <p:extLst>
      <p:ext uri="{BB962C8B-B14F-4D97-AF65-F5344CB8AC3E}">
        <p14:creationId xmlns:p14="http://schemas.microsoft.com/office/powerpoint/2010/main" val="4235498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20000"/>
          </a:bodyPr>
          <a:lstStyle/>
          <a:p>
            <a:r>
              <a:rPr lang="en-US" sz="2400" dirty="0">
                <a:solidFill>
                  <a:srgbClr val="FF0000"/>
                </a:solidFill>
              </a:rPr>
              <a:t>Key idea: Reaching an efficient wastewater allocation. Our objective is trying that all UDS’s collectors have the same empty space during most of the time</a:t>
            </a:r>
            <a:r>
              <a:rPr lang="en-US" sz="2400" dirty="0"/>
              <a:t>.</a:t>
            </a:r>
          </a:p>
          <a:p>
            <a:r>
              <a:rPr lang="en-US" sz="2400" dirty="0"/>
              <a:t>Decentralized control strategies suit best for these kinds of systems, i.e., we are looking to design a set of controllers, where each controller is in charge of part of the UDS.</a:t>
            </a:r>
          </a:p>
          <a:p>
            <a:r>
              <a:rPr lang="en-US" sz="2400" dirty="0"/>
              <a:t>Divide our strategy in two main stages: </a:t>
            </a:r>
          </a:p>
          <a:p>
            <a:pPr marL="800100" lvl="1" indent="-342900">
              <a:buFont typeface="+mj-lt"/>
              <a:buAutoNum type="arabicPeriod"/>
            </a:pPr>
            <a:r>
              <a:rPr lang="en-US" sz="1800" dirty="0"/>
              <a:t>UDS is partitioned in sub-systems that have some desired characteristics</a:t>
            </a:r>
          </a:p>
          <a:p>
            <a:pPr marL="800100" lvl="1" indent="-342900">
              <a:buFont typeface="+mj-lt"/>
              <a:buAutoNum type="arabicPeriod"/>
            </a:pPr>
            <a:r>
              <a:rPr lang="en-US" sz="1800" dirty="0"/>
              <a:t>A local controller based on population dynamics is designed for each sub-system obtained in the partitioning stage.</a:t>
            </a: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31</a:t>
            </a:fld>
            <a:endParaRPr lang="es-ES" altLang="es-CO"/>
          </a:p>
        </p:txBody>
      </p:sp>
    </p:spTree>
    <p:extLst>
      <p:ext uri="{BB962C8B-B14F-4D97-AF65-F5344CB8AC3E}">
        <p14:creationId xmlns:p14="http://schemas.microsoft.com/office/powerpoint/2010/main" val="214033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nature, whether there is a group of neurons, a colony of bees or humans in a community, there are some interactions between these individuals that lead to complex and unpredictable outcomes. </a:t>
            </a:r>
            <a:endParaRPr lang="es-CO" dirty="0"/>
          </a:p>
          <a:p>
            <a:endParaRPr lang="es-CO" dirty="0"/>
          </a:p>
          <a:p>
            <a:endParaRPr lang="es-CO" dirty="0"/>
          </a:p>
          <a:p>
            <a:endParaRPr lang="es-CO" dirty="0"/>
          </a:p>
          <a:p>
            <a:r>
              <a:rPr lang="es-CO" dirty="0" err="1"/>
              <a:t>Whether</a:t>
            </a:r>
            <a:r>
              <a:rPr lang="es-CO" dirty="0"/>
              <a:t> </a:t>
            </a:r>
            <a:r>
              <a:rPr lang="es-CO" dirty="0" err="1"/>
              <a:t>humans</a:t>
            </a:r>
            <a:r>
              <a:rPr lang="es-CO" dirty="0"/>
              <a:t> in a </a:t>
            </a:r>
            <a:r>
              <a:rPr lang="es-CO" dirty="0" err="1"/>
              <a:t>community</a:t>
            </a:r>
            <a:r>
              <a:rPr lang="es-CO" dirty="0"/>
              <a:t>, </a:t>
            </a:r>
            <a:r>
              <a:rPr lang="es-CO" dirty="0" err="1"/>
              <a:t>ants</a:t>
            </a:r>
            <a:r>
              <a:rPr lang="es-CO" dirty="0"/>
              <a:t> in a </a:t>
            </a:r>
            <a:r>
              <a:rPr lang="es-CO" dirty="0" err="1"/>
              <a:t>colony</a:t>
            </a:r>
            <a:r>
              <a:rPr lang="es-CO" dirty="0"/>
              <a:t>, </a:t>
            </a:r>
            <a:r>
              <a:rPr lang="es-CO" dirty="0" err="1"/>
              <a:t>or</a:t>
            </a:r>
            <a:r>
              <a:rPr lang="es-CO" dirty="0"/>
              <a:t> </a:t>
            </a:r>
            <a:r>
              <a:rPr lang="es-CO" dirty="0" err="1"/>
              <a:t>neurons</a:t>
            </a:r>
            <a:r>
              <a:rPr lang="es-CO" dirty="0"/>
              <a:t> in a </a:t>
            </a:r>
            <a:r>
              <a:rPr lang="es-CO" dirty="0" err="1"/>
              <a:t>brain</a:t>
            </a:r>
            <a:r>
              <a:rPr lang="es-CO" dirty="0"/>
              <a:t>, simple </a:t>
            </a:r>
            <a:r>
              <a:rPr lang="es-CO" dirty="0" err="1"/>
              <a:t>decisions</a:t>
            </a:r>
            <a:r>
              <a:rPr lang="es-CO" dirty="0"/>
              <a:t> </a:t>
            </a:r>
            <a:r>
              <a:rPr lang="es-CO" dirty="0" err="1"/>
              <a:t>or</a:t>
            </a:r>
            <a:r>
              <a:rPr lang="es-CO" dirty="0"/>
              <a:t> </a:t>
            </a:r>
            <a:r>
              <a:rPr lang="es-CO" dirty="0" err="1"/>
              <a:t>actions</a:t>
            </a:r>
            <a:r>
              <a:rPr lang="es-CO" dirty="0"/>
              <a:t> </a:t>
            </a:r>
            <a:r>
              <a:rPr lang="es-CO" dirty="0" err="1"/>
              <a:t>by</a:t>
            </a:r>
            <a:r>
              <a:rPr lang="es-CO" dirty="0"/>
              <a:t> </a:t>
            </a:r>
            <a:r>
              <a:rPr lang="es-CO" dirty="0" err="1"/>
              <a:t>interacting</a:t>
            </a:r>
            <a:r>
              <a:rPr lang="es-CO" dirty="0"/>
              <a:t> </a:t>
            </a:r>
            <a:r>
              <a:rPr lang="es-CO" dirty="0" err="1"/>
              <a:t>individuals</a:t>
            </a:r>
            <a:r>
              <a:rPr lang="es-CO" dirty="0"/>
              <a:t> can lead to </a:t>
            </a:r>
            <a:r>
              <a:rPr lang="es-CO" dirty="0" err="1"/>
              <a:t>complex</a:t>
            </a:r>
            <a:r>
              <a:rPr lang="es-CO" dirty="0"/>
              <a:t> and </a:t>
            </a:r>
          </a:p>
          <a:p>
            <a:r>
              <a:rPr lang="es-CO" dirty="0" err="1"/>
              <a:t>unpredictable</a:t>
            </a:r>
            <a:r>
              <a:rPr lang="es-CO" dirty="0"/>
              <a:t> </a:t>
            </a:r>
            <a:r>
              <a:rPr lang="es-CO" dirty="0" err="1"/>
              <a:t>outcomes</a:t>
            </a:r>
            <a:r>
              <a:rPr lang="es-CO" dirty="0"/>
              <a:t> in a </a:t>
            </a:r>
            <a:r>
              <a:rPr lang="es-CO" dirty="0" err="1"/>
              <a:t>population</a:t>
            </a:r>
            <a:r>
              <a:rPr lang="es-CO" dirty="0"/>
              <a:t>. </a:t>
            </a:r>
            <a:r>
              <a:rPr lang="es-CO" dirty="0" err="1"/>
              <a:t>The</a:t>
            </a:r>
            <a:r>
              <a:rPr lang="es-CO" dirty="0"/>
              <a:t> </a:t>
            </a:r>
            <a:r>
              <a:rPr lang="es-CO" dirty="0" err="1"/>
              <a:t>study</a:t>
            </a:r>
            <a:r>
              <a:rPr lang="es-CO" dirty="0"/>
              <a:t> of </a:t>
            </a:r>
            <a:r>
              <a:rPr lang="es-CO" dirty="0" err="1"/>
              <a:t>such</a:t>
            </a:r>
            <a:r>
              <a:rPr lang="es-CO" dirty="0"/>
              <a:t> </a:t>
            </a:r>
            <a:r>
              <a:rPr lang="es-CO" dirty="0" err="1"/>
              <a:t>systems</a:t>
            </a:r>
            <a:r>
              <a:rPr lang="es-CO" dirty="0"/>
              <a:t> </a:t>
            </a:r>
            <a:r>
              <a:rPr lang="es-CO" dirty="0" err="1"/>
              <a:t>typically</a:t>
            </a:r>
            <a:r>
              <a:rPr lang="es-CO" dirty="0"/>
              <a:t> </a:t>
            </a:r>
            <a:r>
              <a:rPr lang="es-CO" dirty="0" err="1"/>
              <a:t>presents</a:t>
            </a:r>
            <a:r>
              <a:rPr lang="es-CO" dirty="0"/>
              <a:t> a </a:t>
            </a:r>
            <a:r>
              <a:rPr lang="es-CO" dirty="0" err="1"/>
              <a:t>choice</a:t>
            </a:r>
            <a:r>
              <a:rPr lang="es-CO" dirty="0"/>
              <a:t> </a:t>
            </a:r>
            <a:r>
              <a:rPr lang="es-CO" dirty="0" err="1"/>
              <a:t>between</a:t>
            </a:r>
            <a:r>
              <a:rPr lang="es-CO" dirty="0"/>
              <a:t> micro- and macro-</a:t>
            </a:r>
            <a:r>
              <a:rPr lang="es-CO" dirty="0" err="1"/>
              <a:t>scale</a:t>
            </a:r>
            <a:r>
              <a:rPr lang="es-CO" dirty="0"/>
              <a:t> </a:t>
            </a:r>
            <a:r>
              <a:rPr lang="es-CO" dirty="0" err="1"/>
              <a:t>analysis</a:t>
            </a:r>
            <a:r>
              <a:rPr lang="es-CO" dirty="0"/>
              <a:t>. </a:t>
            </a:r>
            <a:r>
              <a:rPr lang="es-CO" dirty="0" err="1"/>
              <a:t>While</a:t>
            </a:r>
            <a:r>
              <a:rPr lang="es-CO" dirty="0"/>
              <a:t> </a:t>
            </a:r>
            <a:r>
              <a:rPr lang="es-CO" dirty="0" err="1"/>
              <a:t>there</a:t>
            </a:r>
            <a:r>
              <a:rPr lang="es-CO" dirty="0"/>
              <a:t> </a:t>
            </a:r>
            <a:r>
              <a:rPr lang="es-CO" dirty="0" err="1"/>
              <a:t>exist</a:t>
            </a:r>
            <a:r>
              <a:rPr lang="es-CO" dirty="0"/>
              <a:t> </a:t>
            </a:r>
            <a:r>
              <a:rPr lang="es-CO" dirty="0" err="1"/>
              <a:t>intricate</a:t>
            </a:r>
            <a:r>
              <a:rPr lang="es-CO" dirty="0"/>
              <a:t> micro-</a:t>
            </a:r>
            <a:r>
              <a:rPr lang="es-CO" dirty="0" err="1"/>
              <a:t>models</a:t>
            </a:r>
            <a:r>
              <a:rPr lang="es-CO" dirty="0"/>
              <a:t> of human </a:t>
            </a:r>
            <a:r>
              <a:rPr lang="es-CO" dirty="0" err="1"/>
              <a:t>decision</a:t>
            </a:r>
            <a:r>
              <a:rPr lang="es-CO" dirty="0"/>
              <a:t> </a:t>
            </a:r>
            <a:r>
              <a:rPr lang="es-CO" dirty="0" err="1"/>
              <a:t>processes</a:t>
            </a:r>
            <a:r>
              <a:rPr lang="es-CO" dirty="0"/>
              <a:t>, </a:t>
            </a:r>
            <a:r>
              <a:rPr lang="es-CO" dirty="0" err="1"/>
              <a:t>ant</a:t>
            </a:r>
            <a:r>
              <a:rPr lang="es-CO" dirty="0"/>
              <a:t> </a:t>
            </a:r>
            <a:r>
              <a:rPr lang="es-CO" dirty="0" err="1"/>
              <a:t>behaviors</a:t>
            </a:r>
            <a:r>
              <a:rPr lang="es-CO" dirty="0"/>
              <a:t>, and single </a:t>
            </a:r>
            <a:r>
              <a:rPr lang="es-CO" dirty="0" err="1"/>
              <a:t>neurons</a:t>
            </a:r>
            <a:r>
              <a:rPr lang="es-CO" dirty="0"/>
              <a:t>, </a:t>
            </a:r>
            <a:r>
              <a:rPr lang="es-CO" dirty="0" err="1"/>
              <a:t>assembling</a:t>
            </a:r>
            <a:r>
              <a:rPr lang="es-CO" dirty="0"/>
              <a:t> </a:t>
            </a:r>
            <a:r>
              <a:rPr lang="es-CO" dirty="0" err="1"/>
              <a:t>these</a:t>
            </a:r>
            <a:r>
              <a:rPr lang="es-CO" dirty="0"/>
              <a:t> </a:t>
            </a:r>
            <a:r>
              <a:rPr lang="es-CO" dirty="0" err="1"/>
              <a:t>high</a:t>
            </a:r>
            <a:r>
              <a:rPr lang="es-CO" dirty="0"/>
              <a:t>-dimensional </a:t>
            </a:r>
            <a:r>
              <a:rPr lang="es-CO" dirty="0" err="1"/>
              <a:t>components</a:t>
            </a:r>
            <a:r>
              <a:rPr lang="es-CO" dirty="0"/>
              <a:t> </a:t>
            </a:r>
            <a:r>
              <a:rPr lang="es-CO" dirty="0" err="1"/>
              <a:t>on</a:t>
            </a:r>
            <a:r>
              <a:rPr lang="es-CO" dirty="0"/>
              <a:t> a </a:t>
            </a:r>
            <a:r>
              <a:rPr lang="es-CO" dirty="0" err="1"/>
              <a:t>large</a:t>
            </a:r>
            <a:r>
              <a:rPr lang="es-CO" dirty="0"/>
              <a:t> </a:t>
            </a:r>
            <a:r>
              <a:rPr lang="es-CO" dirty="0" err="1"/>
              <a:t>scale</a:t>
            </a:r>
            <a:r>
              <a:rPr lang="es-CO" dirty="0"/>
              <a:t> </a:t>
            </a:r>
            <a:r>
              <a:rPr lang="es-CO" dirty="0" err="1"/>
              <a:t>most</a:t>
            </a:r>
            <a:r>
              <a:rPr lang="es-CO" dirty="0"/>
              <a:t> </a:t>
            </a:r>
            <a:r>
              <a:rPr lang="es-CO" dirty="0" err="1"/>
              <a:t>often</a:t>
            </a:r>
            <a:r>
              <a:rPr lang="es-CO" dirty="0"/>
              <a:t> </a:t>
            </a:r>
            <a:r>
              <a:rPr lang="es-CO" dirty="0" err="1"/>
              <a:t>results</a:t>
            </a:r>
            <a:r>
              <a:rPr lang="es-CO" dirty="0"/>
              <a:t> in </a:t>
            </a:r>
            <a:r>
              <a:rPr lang="es-CO" dirty="0" err="1"/>
              <a:t>models</a:t>
            </a:r>
            <a:r>
              <a:rPr lang="es-CO" dirty="0"/>
              <a:t> </a:t>
            </a:r>
            <a:r>
              <a:rPr lang="es-CO" dirty="0" err="1"/>
              <a:t>that</a:t>
            </a:r>
            <a:r>
              <a:rPr lang="es-CO" dirty="0"/>
              <a:t> are impenetrable to </a:t>
            </a:r>
            <a:r>
              <a:rPr lang="es-CO" dirty="0" err="1"/>
              <a:t>analysis</a:t>
            </a:r>
            <a:r>
              <a:rPr lang="es-CO" dirty="0"/>
              <a:t>, and </a:t>
            </a:r>
            <a:r>
              <a:rPr lang="es-CO" dirty="0" err="1"/>
              <a:t>therefore</a:t>
            </a:r>
            <a:r>
              <a:rPr lang="es-CO" dirty="0"/>
              <a:t> </a:t>
            </a:r>
            <a:r>
              <a:rPr lang="es-CO" dirty="0" err="1"/>
              <a:t>unlikely</a:t>
            </a:r>
            <a:r>
              <a:rPr lang="es-CO" dirty="0"/>
              <a:t> to </a:t>
            </a:r>
            <a:r>
              <a:rPr lang="es-CO" dirty="0" err="1"/>
              <a:t>reveal</a:t>
            </a:r>
            <a:r>
              <a:rPr lang="es-CO" dirty="0"/>
              <a:t> </a:t>
            </a:r>
            <a:r>
              <a:rPr lang="es-CO" dirty="0" err="1"/>
              <a:t>any</a:t>
            </a:r>
            <a:r>
              <a:rPr lang="es-CO" dirty="0"/>
              <a:t> </a:t>
            </a:r>
            <a:r>
              <a:rPr lang="es-CO" dirty="0" err="1"/>
              <a:t>useful</a:t>
            </a:r>
            <a:r>
              <a:rPr lang="es-CO" dirty="0"/>
              <a:t> </a:t>
            </a:r>
            <a:r>
              <a:rPr lang="es-CO" dirty="0" err="1"/>
              <a:t>properties</a:t>
            </a:r>
            <a:r>
              <a:rPr lang="es-CO" dirty="0"/>
              <a:t> of </a:t>
            </a:r>
            <a:r>
              <a:rPr lang="es-CO" dirty="0" err="1"/>
              <a:t>the</a:t>
            </a:r>
            <a:r>
              <a:rPr lang="es-CO" dirty="0"/>
              <a:t> </a:t>
            </a:r>
            <a:r>
              <a:rPr lang="es-CO" dirty="0" err="1"/>
              <a:t>collective</a:t>
            </a:r>
            <a:r>
              <a:rPr lang="es-CO" dirty="0"/>
              <a:t> </a:t>
            </a:r>
            <a:r>
              <a:rPr lang="es-CO" dirty="0" err="1"/>
              <a:t>dynamics</a:t>
            </a:r>
            <a:r>
              <a:rPr lang="es-CO" dirty="0"/>
              <a:t>.</a:t>
            </a:r>
          </a:p>
          <a:p>
            <a:endParaRPr lang="es-CO" dirty="0"/>
          </a:p>
          <a:p>
            <a:r>
              <a:rPr lang="es-CO" dirty="0" err="1"/>
              <a:t>Ref</a:t>
            </a:r>
            <a:r>
              <a:rPr lang="es-CO" dirty="0"/>
              <a:t> </a:t>
            </a:r>
            <a:r>
              <a:rPr lang="es-CO" dirty="0" err="1"/>
              <a:t>paper</a:t>
            </a:r>
            <a:r>
              <a:rPr lang="es-CO" dirty="0"/>
              <a:t> Cao</a:t>
            </a: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a:t>
            </a:fld>
            <a:endParaRPr lang="es-ES" altLang="es-CO"/>
          </a:p>
        </p:txBody>
      </p:sp>
    </p:spTree>
    <p:extLst>
      <p:ext uri="{BB962C8B-B14F-4D97-AF65-F5344CB8AC3E}">
        <p14:creationId xmlns:p14="http://schemas.microsoft.com/office/powerpoint/2010/main" val="365702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The UDS is partitioned in two type of topologies. The first one, the divergent topology Involves n + 1 reservoirs and represents a situation in which there are n &gt; 1 receptor reservoirs and only one source reservoir.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a divergent topology there are n manipulated ﬂows diverging from a unique source reservoir.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Represented as a graph where the nodes are the source reservoir and the receptor reservoirs, and the edges are the links between the source and receptor reservoirs.</a:t>
            </a:r>
            <a:endParaRPr lang="es-CO" sz="1200" kern="1200" dirty="0">
              <a:solidFill>
                <a:schemeClr val="tx1"/>
              </a:solidFill>
              <a:effectLst/>
              <a:latin typeface="+mn-lt"/>
              <a:ea typeface="ＭＳ Ｐゴシック" charset="0"/>
              <a:cs typeface="ＭＳ Ｐゴシック" charset="0"/>
            </a:endParaRP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32</a:t>
            </a:fld>
            <a:endParaRPr lang="es-ES" altLang="es-CO"/>
          </a:p>
        </p:txBody>
      </p:sp>
    </p:spTree>
    <p:extLst>
      <p:ext uri="{BB962C8B-B14F-4D97-AF65-F5344CB8AC3E}">
        <p14:creationId xmlns:p14="http://schemas.microsoft.com/office/powerpoint/2010/main" val="3741308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The second topology is the convergent one. It Involves n + 1 reservoirs and represents a situation in which there are n ≥ 1 source reservoirs and only one receptor reservoir.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a convergent topology there are n manipulated ﬂows converging to a unique receptor reservoir.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Represented as a graph where the nodes are the receptor reservoir and the source reservoirs, and the edges are the links between the source and receptor reservoirs.</a:t>
            </a:r>
            <a:endParaRPr lang="es-CO" sz="1200" kern="1200" dirty="0">
              <a:solidFill>
                <a:schemeClr val="tx1"/>
              </a:solidFill>
              <a:effectLst/>
              <a:latin typeface="+mn-lt"/>
              <a:ea typeface="ＭＳ Ｐゴシック" charset="0"/>
              <a:cs typeface="ＭＳ Ｐゴシック" charset="0"/>
            </a:endParaRP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33</a:t>
            </a:fld>
            <a:endParaRPr lang="es-ES" altLang="es-CO"/>
          </a:p>
        </p:txBody>
      </p:sp>
    </p:spTree>
    <p:extLst>
      <p:ext uri="{BB962C8B-B14F-4D97-AF65-F5344CB8AC3E}">
        <p14:creationId xmlns:p14="http://schemas.microsoft.com/office/powerpoint/2010/main" val="4120952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One a sub-system has only one source reservoir and one receptor reservoir, then it can be  represented as a convergent topology (divergent topologies require at least two receptor reservoirs).</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We use the Muskingum model, which is based on the principle of mass conservation.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We represent each channel of the UDS as a reservoir containing a wastewater volume </a:t>
            </a:r>
            <a:r>
              <a:rPr lang="en-US" sz="1200" kern="1200" dirty="0" err="1">
                <a:solidFill>
                  <a:schemeClr val="tx1"/>
                </a:solidFill>
                <a:effectLst/>
                <a:latin typeface="+mn-lt"/>
                <a:ea typeface="ＭＳ Ｐゴシック" charset="0"/>
                <a:cs typeface="ＭＳ Ｐゴシック" charset="0"/>
              </a:rPr>
              <a:t>v_i</a:t>
            </a:r>
            <a:r>
              <a:rPr lang="en-US" sz="1200" kern="1200" dirty="0">
                <a:solidFill>
                  <a:schemeClr val="tx1"/>
                </a:solidFill>
                <a:effectLst/>
                <a:latin typeface="+mn-lt"/>
                <a:ea typeface="ＭＳ Ｐゴシック" charset="0"/>
                <a:cs typeface="ＭＳ Ｐゴシック" charset="0"/>
              </a:rPr>
              <a:t>(t).</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34</a:t>
            </a:fld>
            <a:endParaRPr lang="es-ES" altLang="es-CO"/>
          </a:p>
        </p:txBody>
      </p:sp>
    </p:spTree>
    <p:extLst>
      <p:ext uri="{BB962C8B-B14F-4D97-AF65-F5344CB8AC3E}">
        <p14:creationId xmlns:p14="http://schemas.microsoft.com/office/powerpoint/2010/main" val="3372684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Partitioning consists in dividing the whole UDS in sub-systems belonging to the two topologies described before.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Partitioning must satisfy the following constraints: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All resulting sub-systems must belong to one and only one topology (convergent or divergent). This is required because we only design two types of controllers, one per each topology.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All reservoirs of the UDS must belong to at least one sub-system. If one reservoir does not belong to any subsystem, its wastewater volume would not be controlled.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Each edge of the graph that models the UDS must belong to one and only one sub-system.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Any partitioning algorithm satisfying these three constraints is suitable for the splitting of UDS.</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35</a:t>
            </a:fld>
            <a:endParaRPr lang="es-ES" altLang="es-CO"/>
          </a:p>
        </p:txBody>
      </p:sp>
    </p:spTree>
    <p:extLst>
      <p:ext uri="{BB962C8B-B14F-4D97-AF65-F5344CB8AC3E}">
        <p14:creationId xmlns:p14="http://schemas.microsoft.com/office/powerpoint/2010/main" val="1250159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The proposed algorithm for the partitioning is divided in 3 steps: the identification of the topologies, the removal of edges of divergent topologies, and finally the identification of convergent topologies.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36</a:t>
            </a:fld>
            <a:endParaRPr lang="es-ES" altLang="es-CO"/>
          </a:p>
        </p:txBody>
      </p:sp>
    </p:spTree>
    <p:extLst>
      <p:ext uri="{BB962C8B-B14F-4D97-AF65-F5344CB8AC3E}">
        <p14:creationId xmlns:p14="http://schemas.microsoft.com/office/powerpoint/2010/main" val="3999760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Let us take a simple example to illustrate how it is done. In this case, we have 7 tanks, which can be interpreted as a graph.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37</a:t>
            </a:fld>
            <a:endParaRPr lang="es-ES" altLang="es-CO"/>
          </a:p>
        </p:txBody>
      </p:sp>
    </p:spTree>
    <p:extLst>
      <p:ext uri="{BB962C8B-B14F-4D97-AF65-F5344CB8AC3E}">
        <p14:creationId xmlns:p14="http://schemas.microsoft.com/office/powerpoint/2010/main" val="516629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Figure shows the result of applying the first step of the algorithm. All nodes having more than one out-neighbor (nodes 1 and 4) are source nodes of a divergent topology. Receptors of node 1 are nodes 3 and 4, and receptors of node 4 are nodes 5 and 6. Therefore, there are two sub-systems with divergent blue red.</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38</a:t>
            </a:fld>
            <a:endParaRPr lang="es-ES" altLang="es-CO"/>
          </a:p>
        </p:txBody>
      </p:sp>
    </p:spTree>
    <p:extLst>
      <p:ext uri="{BB962C8B-B14F-4D97-AF65-F5344CB8AC3E}">
        <p14:creationId xmlns:p14="http://schemas.microsoft.com/office/powerpoint/2010/main" val="1212983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Next, the second step looks for the edges of sub-systems with divergent topology (which are depicted using dashed lines) are  subtracted from the original graph.</a:t>
            </a:r>
            <a:r>
              <a:rPr lang="es-CO" dirty="0">
                <a:effectLst/>
              </a:rPr>
              <a:t>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39</a:t>
            </a:fld>
            <a:endParaRPr lang="es-ES" altLang="es-CO"/>
          </a:p>
        </p:txBody>
      </p:sp>
    </p:spTree>
    <p:extLst>
      <p:ext uri="{BB962C8B-B14F-4D97-AF65-F5344CB8AC3E}">
        <p14:creationId xmlns:p14="http://schemas.microsoft.com/office/powerpoint/2010/main" val="386855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Finally, we apply the third step of the algorithm. Nodes having at least one in-neighbor (in this case, nodes 4 and 7) are receptor nodes of convergent topologies, i.e.,</a:t>
            </a:r>
            <a:r>
              <a:rPr lang="en-US" sz="1200" kern="1200" dirty="0" err="1">
                <a:solidFill>
                  <a:schemeClr val="tx1"/>
                </a:solidFill>
                <a:effectLst/>
                <a:latin typeface="+mn-lt"/>
                <a:ea typeface="ＭＳ Ｐゴシック" charset="0"/>
                <a:cs typeface="ＭＳ Ｐゴシック" charset="0"/>
              </a:rPr>
              <a:t>Vr</a:t>
            </a:r>
            <a:r>
              <a:rPr lang="en-US" sz="1200" kern="1200" dirty="0">
                <a:solidFill>
                  <a:schemeClr val="tx1"/>
                </a:solidFill>
                <a:effectLst/>
                <a:latin typeface="+mn-lt"/>
                <a:ea typeface="ＭＳ Ｐゴシック" charset="0"/>
                <a:cs typeface="ＭＳ Ｐゴシック" charset="0"/>
              </a:rPr>
              <a:t>={4,7}. Node 2 is the source of node 4, and nodes 5 and 6 are sources of node 7. Thus, there are two sub-systems with convergent topology: green and purple.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40</a:t>
            </a:fld>
            <a:endParaRPr lang="es-ES" altLang="es-CO"/>
          </a:p>
        </p:txBody>
      </p:sp>
    </p:spTree>
    <p:extLst>
      <p:ext uri="{BB962C8B-B14F-4D97-AF65-F5344CB8AC3E}">
        <p14:creationId xmlns:p14="http://schemas.microsoft.com/office/powerpoint/2010/main" val="2975084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For</a:t>
            </a:r>
            <a:r>
              <a:rPr lang="es-CO" dirty="0"/>
              <a:t> </a:t>
            </a:r>
            <a:r>
              <a:rPr lang="es-CO" dirty="0" err="1"/>
              <a:t>convention</a:t>
            </a:r>
            <a:r>
              <a:rPr lang="es-CO" dirty="0"/>
              <a:t>, </a:t>
            </a:r>
            <a:r>
              <a:rPr lang="es-CO" dirty="0" err="1"/>
              <a:t>we</a:t>
            </a:r>
            <a:r>
              <a:rPr lang="es-CO" dirty="0"/>
              <a:t> use </a:t>
            </a:r>
            <a:r>
              <a:rPr lang="es-CO" dirty="0" err="1"/>
              <a:t>the</a:t>
            </a:r>
            <a:r>
              <a:rPr lang="es-CO" dirty="0"/>
              <a:t> </a:t>
            </a:r>
            <a:r>
              <a:rPr lang="es-CO" dirty="0" err="1"/>
              <a:t>indices</a:t>
            </a:r>
            <a:r>
              <a:rPr lang="es-CO" dirty="0"/>
              <a:t> 1, . . . , n, </a:t>
            </a:r>
            <a:r>
              <a:rPr lang="es-CO" dirty="0" err="1"/>
              <a:t>for</a:t>
            </a:r>
            <a:r>
              <a:rPr lang="es-CO" dirty="0"/>
              <a:t> </a:t>
            </a:r>
            <a:r>
              <a:rPr lang="es-CO" dirty="0" err="1"/>
              <a:t>identifying</a:t>
            </a:r>
            <a:r>
              <a:rPr lang="es-CO" dirty="0"/>
              <a:t> receptor </a:t>
            </a:r>
            <a:r>
              <a:rPr lang="es-CO" dirty="0" err="1"/>
              <a:t>reservoirs</a:t>
            </a:r>
            <a:r>
              <a:rPr lang="es-CO" dirty="0"/>
              <a:t>, </a:t>
            </a:r>
            <a:r>
              <a:rPr lang="es-CO" dirty="0" err="1"/>
              <a:t>while</a:t>
            </a:r>
            <a:r>
              <a:rPr lang="es-CO" dirty="0"/>
              <a:t> </a:t>
            </a:r>
            <a:r>
              <a:rPr lang="es-CO" dirty="0" err="1"/>
              <a:t>the</a:t>
            </a:r>
            <a:r>
              <a:rPr lang="es-CO" dirty="0"/>
              <a:t> </a:t>
            </a:r>
            <a:r>
              <a:rPr lang="es-CO" dirty="0" err="1"/>
              <a:t>source</a:t>
            </a:r>
            <a:r>
              <a:rPr lang="es-CO" dirty="0"/>
              <a:t> </a:t>
            </a:r>
            <a:r>
              <a:rPr lang="es-CO" dirty="0" err="1"/>
              <a:t>reservoir</a:t>
            </a:r>
            <a:r>
              <a:rPr lang="es-CO" dirty="0"/>
              <a:t> </a:t>
            </a:r>
            <a:r>
              <a:rPr lang="es-CO" dirty="0" err="1"/>
              <a:t>is</a:t>
            </a:r>
            <a:r>
              <a:rPr lang="es-CO" dirty="0"/>
              <a:t> </a:t>
            </a:r>
            <a:r>
              <a:rPr lang="es-CO" dirty="0" err="1"/>
              <a:t>marked</a:t>
            </a:r>
            <a:r>
              <a:rPr lang="es-CO" dirty="0"/>
              <a:t> </a:t>
            </a:r>
            <a:r>
              <a:rPr lang="es-CO" dirty="0" err="1"/>
              <a:t>with</a:t>
            </a:r>
            <a:r>
              <a:rPr lang="es-CO" dirty="0"/>
              <a:t> </a:t>
            </a:r>
            <a:r>
              <a:rPr lang="es-CO" dirty="0" err="1"/>
              <a:t>the</a:t>
            </a:r>
            <a:r>
              <a:rPr lang="es-CO" dirty="0"/>
              <a:t> </a:t>
            </a:r>
            <a:r>
              <a:rPr lang="es-CO" dirty="0" err="1"/>
              <a:t>index</a:t>
            </a:r>
            <a:r>
              <a:rPr lang="es-CO" dirty="0"/>
              <a:t> n + 1.</a:t>
            </a:r>
          </a:p>
          <a:p>
            <a:endParaRPr lang="es-CO" dirty="0"/>
          </a:p>
          <a:p>
            <a:r>
              <a:rPr lang="es-CO" dirty="0"/>
              <a:t>In </a:t>
            </a:r>
            <a:r>
              <a:rPr lang="es-CO" dirty="0" err="1"/>
              <a:t>our</a:t>
            </a:r>
            <a:r>
              <a:rPr lang="es-CO" dirty="0"/>
              <a:t> </a:t>
            </a:r>
            <a:r>
              <a:rPr lang="es-CO" dirty="0" err="1"/>
              <a:t>game</a:t>
            </a:r>
            <a:r>
              <a:rPr lang="es-CO" dirty="0"/>
              <a:t>, </a:t>
            </a:r>
            <a:r>
              <a:rPr lang="es-CO" dirty="0" err="1"/>
              <a:t>each</a:t>
            </a:r>
            <a:r>
              <a:rPr lang="es-CO" dirty="0"/>
              <a:t> </a:t>
            </a:r>
            <a:r>
              <a:rPr lang="es-CO" dirty="0" err="1"/>
              <a:t>player</a:t>
            </a:r>
            <a:r>
              <a:rPr lang="es-CO" dirty="0"/>
              <a:t> has </a:t>
            </a:r>
            <a:r>
              <a:rPr lang="es-CO" dirty="0" err="1"/>
              <a:t>two</a:t>
            </a:r>
            <a:r>
              <a:rPr lang="es-CO" dirty="0"/>
              <a:t> </a:t>
            </a:r>
            <a:r>
              <a:rPr lang="es-CO" dirty="0" err="1"/>
              <a:t>options</a:t>
            </a:r>
            <a:r>
              <a:rPr lang="es-CO" dirty="0"/>
              <a:t>: </a:t>
            </a:r>
            <a:r>
              <a:rPr lang="es-CO" dirty="0" err="1"/>
              <a:t>increase</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one</a:t>
            </a:r>
            <a:r>
              <a:rPr lang="es-CO" dirty="0"/>
              <a:t> of </a:t>
            </a:r>
            <a:r>
              <a:rPr lang="es-CO" dirty="0" err="1"/>
              <a:t>the</a:t>
            </a:r>
            <a:r>
              <a:rPr lang="es-CO" dirty="0"/>
              <a:t> </a:t>
            </a:r>
            <a:r>
              <a:rPr lang="es-CO" dirty="0" err="1"/>
              <a:t>tanks</a:t>
            </a:r>
            <a:r>
              <a:rPr lang="es-CO" dirty="0"/>
              <a:t>’ </a:t>
            </a:r>
            <a:r>
              <a:rPr lang="es-CO" dirty="0" err="1"/>
              <a:t>valves</a:t>
            </a:r>
            <a:r>
              <a:rPr lang="es-CO" dirty="0"/>
              <a:t>, </a:t>
            </a:r>
            <a:r>
              <a:rPr lang="es-CO" dirty="0" err="1"/>
              <a:t>or</a:t>
            </a:r>
            <a:r>
              <a:rPr lang="es-CO" dirty="0"/>
              <a:t> </a:t>
            </a:r>
            <a:r>
              <a:rPr lang="es-CO" dirty="0" err="1"/>
              <a:t>decrease</a:t>
            </a:r>
            <a:r>
              <a:rPr lang="es-CO" dirty="0"/>
              <a:t> </a:t>
            </a:r>
            <a:r>
              <a:rPr lang="es-CO" dirty="0" err="1"/>
              <a:t>such</a:t>
            </a:r>
            <a:r>
              <a:rPr lang="es-CO" dirty="0"/>
              <a:t> a </a:t>
            </a:r>
            <a:r>
              <a:rPr lang="es-CO" dirty="0" err="1"/>
              <a:t>percentage</a:t>
            </a:r>
            <a:r>
              <a:rPr lang="es-CO" dirty="0"/>
              <a:t> </a:t>
            </a:r>
            <a:r>
              <a:rPr lang="es-CO" dirty="0" err="1"/>
              <a:t>for</a:t>
            </a:r>
            <a:r>
              <a:rPr lang="es-CO" dirty="0"/>
              <a:t> </a:t>
            </a:r>
            <a:r>
              <a:rPr lang="es-CO" dirty="0" err="1"/>
              <a:t>all</a:t>
            </a:r>
            <a:r>
              <a:rPr lang="es-CO" dirty="0"/>
              <a:t> </a:t>
            </a:r>
            <a:r>
              <a:rPr lang="es-CO" dirty="0" err="1"/>
              <a:t>the</a:t>
            </a:r>
            <a:r>
              <a:rPr lang="es-CO" dirty="0"/>
              <a:t> </a:t>
            </a:r>
            <a:r>
              <a:rPr lang="es-CO" dirty="0" err="1"/>
              <a:t>valves</a:t>
            </a:r>
            <a:r>
              <a:rPr lang="es-CO" dirty="0"/>
              <a:t>. </a:t>
            </a:r>
            <a:r>
              <a:rPr lang="es-CO" dirty="0" err="1"/>
              <a:t>If</a:t>
            </a:r>
            <a:r>
              <a:rPr lang="es-CO" dirty="0"/>
              <a:t> </a:t>
            </a:r>
            <a:r>
              <a:rPr lang="es-CO" dirty="0" err="1"/>
              <a:t>the</a:t>
            </a:r>
            <a:r>
              <a:rPr lang="es-CO" dirty="0"/>
              <a:t> </a:t>
            </a:r>
            <a:r>
              <a:rPr lang="es-CO" dirty="0" err="1"/>
              <a:t>player</a:t>
            </a:r>
            <a:r>
              <a:rPr lang="es-CO" dirty="0"/>
              <a:t> </a:t>
            </a:r>
            <a:r>
              <a:rPr lang="es-CO" dirty="0" err="1"/>
              <a:t>chooses</a:t>
            </a:r>
            <a:r>
              <a:rPr lang="es-CO" dirty="0"/>
              <a:t> </a:t>
            </a:r>
            <a:r>
              <a:rPr lang="es-CO" dirty="0" err="1"/>
              <a:t>the</a:t>
            </a:r>
            <a:r>
              <a:rPr lang="es-CO" dirty="0"/>
              <a:t> </a:t>
            </a:r>
            <a:r>
              <a:rPr lang="es-CO" dirty="0" err="1"/>
              <a:t>ﬁrst</a:t>
            </a:r>
            <a:r>
              <a:rPr lang="es-CO" dirty="0"/>
              <a:t> </a:t>
            </a:r>
            <a:r>
              <a:rPr lang="es-CO" dirty="0" err="1"/>
              <a:t>option</a:t>
            </a:r>
            <a:r>
              <a:rPr lang="es-CO" dirty="0"/>
              <a:t>, </a:t>
            </a:r>
            <a:r>
              <a:rPr lang="es-CO" dirty="0" err="1"/>
              <a:t>then</a:t>
            </a:r>
            <a:r>
              <a:rPr lang="es-CO" dirty="0"/>
              <a:t> </a:t>
            </a:r>
            <a:r>
              <a:rPr lang="es-CO" dirty="0" err="1"/>
              <a:t>it</a:t>
            </a:r>
            <a:r>
              <a:rPr lang="es-CO" dirty="0"/>
              <a:t> </a:t>
            </a:r>
            <a:r>
              <a:rPr lang="es-CO" dirty="0" err="1"/>
              <a:t>must</a:t>
            </a:r>
            <a:r>
              <a:rPr lang="es-CO" dirty="0"/>
              <a:t> </a:t>
            </a:r>
            <a:r>
              <a:rPr lang="es-CO" dirty="0" err="1"/>
              <a:t>also</a:t>
            </a:r>
            <a:r>
              <a:rPr lang="es-CO" dirty="0"/>
              <a:t> </a:t>
            </a:r>
            <a:r>
              <a:rPr lang="es-CO" dirty="0" err="1"/>
              <a:t>select</a:t>
            </a:r>
            <a:r>
              <a:rPr lang="es-CO" dirty="0"/>
              <a:t> </a:t>
            </a:r>
            <a:r>
              <a:rPr lang="es-CO" dirty="0" err="1"/>
              <a:t>one</a:t>
            </a:r>
            <a:r>
              <a:rPr lang="es-CO" dirty="0"/>
              <a:t> of </a:t>
            </a:r>
            <a:r>
              <a:rPr lang="es-CO" dirty="0" err="1"/>
              <a:t>the</a:t>
            </a:r>
            <a:r>
              <a:rPr lang="es-CO" dirty="0"/>
              <a:t> n </a:t>
            </a:r>
            <a:r>
              <a:rPr lang="es-CO" dirty="0" err="1"/>
              <a:t>valves</a:t>
            </a:r>
            <a:r>
              <a:rPr lang="es-CO" dirty="0"/>
              <a:t> </a:t>
            </a:r>
            <a:r>
              <a:rPr lang="es-CO" dirty="0" err="1"/>
              <a:t>that</a:t>
            </a:r>
            <a:r>
              <a:rPr lang="es-CO" dirty="0"/>
              <a:t> </a:t>
            </a:r>
            <a:r>
              <a:rPr lang="es-CO" dirty="0" err="1"/>
              <a:t>connect</a:t>
            </a:r>
            <a:r>
              <a:rPr lang="es-CO" dirty="0"/>
              <a:t> </a:t>
            </a:r>
            <a:r>
              <a:rPr lang="es-CO" dirty="0" err="1"/>
              <a:t>the</a:t>
            </a:r>
            <a:r>
              <a:rPr lang="es-CO" dirty="0"/>
              <a:t> </a:t>
            </a:r>
            <a:r>
              <a:rPr lang="es-CO" dirty="0" err="1"/>
              <a:t>source</a:t>
            </a:r>
            <a:r>
              <a:rPr lang="es-CO" dirty="0"/>
              <a:t> </a:t>
            </a:r>
            <a:r>
              <a:rPr lang="es-CO" dirty="0" err="1"/>
              <a:t>tank</a:t>
            </a:r>
            <a:r>
              <a:rPr lang="es-CO" dirty="0"/>
              <a:t> </a:t>
            </a:r>
            <a:r>
              <a:rPr lang="es-CO" dirty="0" err="1"/>
              <a:t>with</a:t>
            </a:r>
            <a:r>
              <a:rPr lang="es-CO" dirty="0"/>
              <a:t> </a:t>
            </a:r>
            <a:r>
              <a:rPr lang="es-CO" dirty="0" err="1"/>
              <a:t>its</a:t>
            </a:r>
            <a:r>
              <a:rPr lang="es-CO" dirty="0"/>
              <a:t> n receptor </a:t>
            </a:r>
            <a:r>
              <a:rPr lang="es-CO" dirty="0" err="1"/>
              <a:t>tanks</a:t>
            </a:r>
            <a:r>
              <a:rPr lang="es-CO" dirty="0"/>
              <a:t>. </a:t>
            </a:r>
            <a:r>
              <a:rPr lang="es-CO" dirty="0" err="1"/>
              <a:t>Thus</a:t>
            </a:r>
            <a:r>
              <a:rPr lang="es-CO" dirty="0"/>
              <a:t>, </a:t>
            </a:r>
            <a:r>
              <a:rPr lang="es-CO" dirty="0" err="1"/>
              <a:t>we</a:t>
            </a:r>
            <a:r>
              <a:rPr lang="es-CO" dirty="0"/>
              <a:t> </a:t>
            </a:r>
            <a:r>
              <a:rPr lang="es-CO" dirty="0" err="1"/>
              <a:t>have</a:t>
            </a:r>
            <a:r>
              <a:rPr lang="es-CO" dirty="0"/>
              <a:t> n + 1 </a:t>
            </a:r>
            <a:r>
              <a:rPr lang="es-CO" dirty="0" err="1"/>
              <a:t>available</a:t>
            </a:r>
            <a:r>
              <a:rPr lang="es-CO" dirty="0"/>
              <a:t> </a:t>
            </a:r>
            <a:r>
              <a:rPr lang="es-CO" dirty="0" err="1"/>
              <a:t>strategies</a:t>
            </a:r>
            <a:r>
              <a:rPr lang="es-CO" dirty="0"/>
              <a:t>, i.e., </a:t>
            </a:r>
            <a:r>
              <a:rPr lang="es-CO" dirty="0" err="1"/>
              <a:t>the</a:t>
            </a:r>
            <a:r>
              <a:rPr lang="es-CO" dirty="0"/>
              <a:t> </a:t>
            </a:r>
            <a:r>
              <a:rPr lang="es-CO" dirty="0" err="1"/>
              <a:t>strategy</a:t>
            </a:r>
            <a:r>
              <a:rPr lang="es-CO" dirty="0"/>
              <a:t> set </a:t>
            </a:r>
            <a:r>
              <a:rPr lang="es-CO" dirty="0" err="1"/>
              <a:t>is</a:t>
            </a:r>
            <a:r>
              <a:rPr lang="es-CO" dirty="0"/>
              <a:t> S = {1, . . . , n + 1}.</a:t>
            </a:r>
          </a:p>
          <a:p>
            <a:r>
              <a:rPr lang="es-CO" dirty="0" err="1"/>
              <a:t>Strategies</a:t>
            </a:r>
            <a:r>
              <a:rPr lang="es-CO" dirty="0"/>
              <a:t> 1, . . . , n, </a:t>
            </a:r>
            <a:r>
              <a:rPr lang="es-CO" dirty="0" err="1"/>
              <a:t>increase</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the</a:t>
            </a:r>
            <a:r>
              <a:rPr lang="es-CO" dirty="0"/>
              <a:t> </a:t>
            </a:r>
            <a:r>
              <a:rPr lang="es-CO" dirty="0" err="1"/>
              <a:t>corresponding</a:t>
            </a:r>
            <a:r>
              <a:rPr lang="es-CO" dirty="0"/>
              <a:t> receptor </a:t>
            </a:r>
            <a:r>
              <a:rPr lang="es-CO" dirty="0" err="1"/>
              <a:t>tank</a:t>
            </a:r>
            <a:r>
              <a:rPr lang="es-CO" dirty="0"/>
              <a:t>, i.e., </a:t>
            </a:r>
            <a:r>
              <a:rPr lang="es-CO" dirty="0" err="1"/>
              <a:t>if</a:t>
            </a:r>
            <a:r>
              <a:rPr lang="es-CO" dirty="0"/>
              <a:t> a </a:t>
            </a:r>
            <a:r>
              <a:rPr lang="es-CO" dirty="0" err="1"/>
              <a:t>player</a:t>
            </a:r>
            <a:r>
              <a:rPr lang="es-CO" dirty="0"/>
              <a:t> </a:t>
            </a:r>
            <a:r>
              <a:rPr lang="es-CO" dirty="0" err="1"/>
              <a:t>selects</a:t>
            </a:r>
            <a:r>
              <a:rPr lang="es-CO" dirty="0"/>
              <a:t> </a:t>
            </a:r>
            <a:r>
              <a:rPr lang="es-CO" dirty="0" err="1"/>
              <a:t>the</a:t>
            </a:r>
            <a:r>
              <a:rPr lang="es-CO" dirty="0"/>
              <a:t> i-</a:t>
            </a:r>
            <a:r>
              <a:rPr lang="es-CO" dirty="0" err="1"/>
              <a:t>th</a:t>
            </a:r>
            <a:r>
              <a:rPr lang="es-CO" dirty="0"/>
              <a:t> </a:t>
            </a:r>
            <a:r>
              <a:rPr lang="es-CO" dirty="0" err="1"/>
              <a:t>strategy</a:t>
            </a:r>
            <a:r>
              <a:rPr lang="es-CO" dirty="0"/>
              <a:t>, </a:t>
            </a:r>
            <a:r>
              <a:rPr lang="es-CO" dirty="0" err="1"/>
              <a:t>where</a:t>
            </a:r>
            <a:r>
              <a:rPr lang="es-CO" dirty="0"/>
              <a:t> i = 1, . . . , n, </a:t>
            </a:r>
            <a:r>
              <a:rPr lang="es-CO" dirty="0" err="1"/>
              <a:t>then</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the</a:t>
            </a:r>
            <a:r>
              <a:rPr lang="es-CO" dirty="0"/>
              <a:t> i-</a:t>
            </a:r>
            <a:r>
              <a:rPr lang="es-CO" dirty="0" err="1"/>
              <a:t>th</a:t>
            </a:r>
            <a:r>
              <a:rPr lang="es-CO" dirty="0"/>
              <a:t> receptor </a:t>
            </a:r>
            <a:r>
              <a:rPr lang="es-CO" dirty="0" err="1"/>
              <a:t>tank’s</a:t>
            </a:r>
            <a:r>
              <a:rPr lang="es-CO" dirty="0"/>
              <a:t> </a:t>
            </a:r>
            <a:r>
              <a:rPr lang="es-CO" dirty="0" err="1"/>
              <a:t>valve</a:t>
            </a:r>
            <a:r>
              <a:rPr lang="es-CO" dirty="0"/>
              <a:t> </a:t>
            </a:r>
            <a:r>
              <a:rPr lang="es-CO" dirty="0" err="1"/>
              <a:t>increases</a:t>
            </a:r>
            <a:r>
              <a:rPr lang="es-CO" dirty="0"/>
              <a:t>. In </a:t>
            </a:r>
            <a:r>
              <a:rPr lang="es-CO" dirty="0" err="1"/>
              <a:t>this</a:t>
            </a:r>
            <a:r>
              <a:rPr lang="es-CO" dirty="0"/>
              <a:t> </a:t>
            </a:r>
            <a:r>
              <a:rPr lang="es-CO" dirty="0" err="1"/>
              <a:t>regard</a:t>
            </a:r>
            <a:r>
              <a:rPr lang="es-CO" dirty="0"/>
              <a:t>, </a:t>
            </a:r>
            <a:r>
              <a:rPr lang="es-CO" dirty="0" err="1"/>
              <a:t>the</a:t>
            </a:r>
            <a:r>
              <a:rPr lang="es-CO" dirty="0"/>
              <a:t> </a:t>
            </a:r>
            <a:r>
              <a:rPr lang="es-CO" dirty="0" err="1"/>
              <a:t>population</a:t>
            </a:r>
            <a:r>
              <a:rPr lang="es-CO" dirty="0"/>
              <a:t> </a:t>
            </a:r>
            <a:r>
              <a:rPr lang="es-CO" dirty="0" err="1"/>
              <a:t>playing</a:t>
            </a:r>
            <a:r>
              <a:rPr lang="es-CO" dirty="0"/>
              <a:t> </a:t>
            </a:r>
            <a:r>
              <a:rPr lang="es-CO" dirty="0" err="1"/>
              <a:t>this</a:t>
            </a:r>
            <a:r>
              <a:rPr lang="es-CO" dirty="0"/>
              <a:t> i-</a:t>
            </a:r>
            <a:r>
              <a:rPr lang="es-CO" dirty="0" err="1"/>
              <a:t>th</a:t>
            </a:r>
            <a:r>
              <a:rPr lang="es-CO" dirty="0"/>
              <a:t> </a:t>
            </a:r>
            <a:r>
              <a:rPr lang="es-CO" dirty="0" err="1"/>
              <a:t>strategy</a:t>
            </a:r>
            <a:r>
              <a:rPr lang="es-CO" dirty="0"/>
              <a:t> </a:t>
            </a:r>
            <a:r>
              <a:rPr lang="es-CO" dirty="0" err="1"/>
              <a:t>is</a:t>
            </a:r>
            <a:r>
              <a:rPr lang="es-CO" dirty="0"/>
              <a:t> </a:t>
            </a:r>
            <a:r>
              <a:rPr lang="es-CO" dirty="0" err="1"/>
              <a:t>exactly</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the</a:t>
            </a:r>
            <a:r>
              <a:rPr lang="es-CO" dirty="0"/>
              <a:t> i-</a:t>
            </a:r>
            <a:r>
              <a:rPr lang="es-CO" dirty="0" err="1"/>
              <a:t>th</a:t>
            </a:r>
            <a:r>
              <a:rPr lang="es-CO" dirty="0"/>
              <a:t> receptor </a:t>
            </a:r>
            <a:r>
              <a:rPr lang="es-CO" dirty="0" err="1"/>
              <a:t>tank’s</a:t>
            </a:r>
            <a:r>
              <a:rPr lang="es-CO" dirty="0"/>
              <a:t> </a:t>
            </a:r>
            <a:r>
              <a:rPr lang="es-CO" dirty="0" err="1"/>
              <a:t>valve</a:t>
            </a:r>
            <a:r>
              <a:rPr lang="es-CO" dirty="0"/>
              <a:t>, i.e., xi(t). </a:t>
            </a:r>
            <a:r>
              <a:rPr lang="es-CO" dirty="0" err="1"/>
              <a:t>On</a:t>
            </a:r>
            <a:r>
              <a:rPr lang="es-CO" dirty="0"/>
              <a:t> </a:t>
            </a:r>
            <a:r>
              <a:rPr lang="es-CO" dirty="0" err="1"/>
              <a:t>the</a:t>
            </a:r>
            <a:r>
              <a:rPr lang="es-CO" dirty="0"/>
              <a:t> </a:t>
            </a:r>
            <a:r>
              <a:rPr lang="es-CO" dirty="0" err="1"/>
              <a:t>other</a:t>
            </a:r>
            <a:r>
              <a:rPr lang="es-CO" dirty="0"/>
              <a:t> </a:t>
            </a:r>
            <a:r>
              <a:rPr lang="es-CO" dirty="0" err="1"/>
              <a:t>hand</a:t>
            </a:r>
            <a:r>
              <a:rPr lang="es-CO" dirty="0"/>
              <a:t>, </a:t>
            </a:r>
            <a:r>
              <a:rPr lang="es-CO" dirty="0" err="1"/>
              <a:t>if</a:t>
            </a:r>
            <a:r>
              <a:rPr lang="es-CO" dirty="0"/>
              <a:t> a </a:t>
            </a:r>
            <a:r>
              <a:rPr lang="es-CO" dirty="0" err="1"/>
              <a:t>player</a:t>
            </a:r>
            <a:r>
              <a:rPr lang="es-CO" dirty="0"/>
              <a:t> </a:t>
            </a:r>
            <a:r>
              <a:rPr lang="es-CO" dirty="0" err="1"/>
              <a:t>adopts</a:t>
            </a:r>
            <a:r>
              <a:rPr lang="es-CO" dirty="0"/>
              <a:t> </a:t>
            </a:r>
            <a:r>
              <a:rPr lang="es-CO" dirty="0" err="1"/>
              <a:t>the</a:t>
            </a:r>
            <a:r>
              <a:rPr lang="es-CO" dirty="0"/>
              <a:t> </a:t>
            </a:r>
            <a:r>
              <a:rPr lang="es-CO" dirty="0" err="1"/>
              <a:t>strategy</a:t>
            </a:r>
            <a:r>
              <a:rPr lang="es-CO" dirty="0"/>
              <a:t> n + 1, </a:t>
            </a:r>
            <a:r>
              <a:rPr lang="es-CO" dirty="0" err="1"/>
              <a:t>it</a:t>
            </a:r>
            <a:r>
              <a:rPr lang="es-CO" dirty="0"/>
              <a:t> </a:t>
            </a:r>
            <a:r>
              <a:rPr lang="es-CO" dirty="0" err="1"/>
              <a:t>decreases</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all</a:t>
            </a:r>
            <a:r>
              <a:rPr lang="es-CO" dirty="0"/>
              <a:t> </a:t>
            </a:r>
            <a:r>
              <a:rPr lang="es-CO" dirty="0" err="1"/>
              <a:t>valves</a:t>
            </a:r>
            <a:r>
              <a:rPr lang="es-CO" dirty="0"/>
              <a:t>. In </a:t>
            </a:r>
            <a:r>
              <a:rPr lang="es-CO" dirty="0" err="1"/>
              <a:t>this</a:t>
            </a:r>
            <a:r>
              <a:rPr lang="es-CO" dirty="0"/>
              <a:t> case, </a:t>
            </a:r>
            <a:r>
              <a:rPr lang="es-CO" dirty="0" err="1"/>
              <a:t>the</a:t>
            </a:r>
            <a:r>
              <a:rPr lang="es-CO" dirty="0"/>
              <a:t> </a:t>
            </a:r>
            <a:r>
              <a:rPr lang="es-CO" dirty="0" err="1"/>
              <a:t>population</a:t>
            </a:r>
            <a:r>
              <a:rPr lang="es-CO" dirty="0"/>
              <a:t> </a:t>
            </a:r>
            <a:r>
              <a:rPr lang="es-CO" dirty="0" err="1"/>
              <a:t>playing</a:t>
            </a:r>
            <a:r>
              <a:rPr lang="es-CO" dirty="0"/>
              <a:t> </a:t>
            </a:r>
            <a:r>
              <a:rPr lang="es-CO" dirty="0" err="1"/>
              <a:t>the</a:t>
            </a:r>
            <a:r>
              <a:rPr lang="es-CO" dirty="0"/>
              <a:t> </a:t>
            </a:r>
            <a:r>
              <a:rPr lang="es-CO" dirty="0" err="1"/>
              <a:t>strategy</a:t>
            </a:r>
            <a:r>
              <a:rPr lang="es-CO" dirty="0"/>
              <a:t> n + 1, i.e., xn+1(t), </a:t>
            </a:r>
            <a:r>
              <a:rPr lang="es-CO" dirty="0" err="1"/>
              <a:t>does</a:t>
            </a:r>
            <a:r>
              <a:rPr lang="es-CO" dirty="0"/>
              <a:t> </a:t>
            </a:r>
            <a:r>
              <a:rPr lang="es-CO" dirty="0" err="1"/>
              <a:t>not</a:t>
            </a:r>
            <a:r>
              <a:rPr lang="es-CO" dirty="0"/>
              <a:t> </a:t>
            </a:r>
            <a:r>
              <a:rPr lang="es-CO" dirty="0" err="1"/>
              <a:t>have</a:t>
            </a:r>
            <a:r>
              <a:rPr lang="es-CO" dirty="0"/>
              <a:t> a </a:t>
            </a:r>
            <a:r>
              <a:rPr lang="es-CO" dirty="0" err="1"/>
              <a:t>physical</a:t>
            </a:r>
            <a:r>
              <a:rPr lang="es-CO" dirty="0"/>
              <a:t> </a:t>
            </a:r>
            <a:r>
              <a:rPr lang="es-CO" dirty="0" err="1"/>
              <a:t>meaning</a:t>
            </a:r>
            <a:r>
              <a:rPr lang="es-CO" dirty="0"/>
              <a:t>. </a:t>
            </a:r>
            <a:r>
              <a:rPr lang="es-CO" dirty="0" err="1"/>
              <a:t>However</a:t>
            </a:r>
            <a:r>
              <a:rPr lang="es-CO" dirty="0"/>
              <a:t>, </a:t>
            </a:r>
            <a:r>
              <a:rPr lang="es-CO" dirty="0" err="1"/>
              <a:t>it</a:t>
            </a:r>
            <a:r>
              <a:rPr lang="es-CO" dirty="0"/>
              <a:t> </a:t>
            </a:r>
            <a:r>
              <a:rPr lang="es-CO" dirty="0" err="1"/>
              <a:t>is</a:t>
            </a:r>
            <a:r>
              <a:rPr lang="es-CO" dirty="0"/>
              <a:t> </a:t>
            </a:r>
            <a:r>
              <a:rPr lang="es-CO" dirty="0" err="1"/>
              <a:t>equal</a:t>
            </a:r>
            <a:r>
              <a:rPr lang="es-CO" dirty="0"/>
              <a:t> to </a:t>
            </a:r>
            <a:r>
              <a:rPr lang="es-CO" dirty="0" err="1"/>
              <a:t>the</a:t>
            </a:r>
            <a:r>
              <a:rPr lang="es-CO" dirty="0"/>
              <a:t> sum of </a:t>
            </a:r>
            <a:r>
              <a:rPr lang="es-CO" dirty="0" err="1"/>
              <a:t>the</a:t>
            </a:r>
            <a:r>
              <a:rPr lang="es-CO" dirty="0"/>
              <a:t> </a:t>
            </a:r>
            <a:r>
              <a:rPr lang="es-CO" dirty="0" err="1"/>
              <a:t>remaining</a:t>
            </a:r>
            <a:r>
              <a:rPr lang="es-CO" dirty="0"/>
              <a:t> </a:t>
            </a:r>
            <a:r>
              <a:rPr lang="es-CO" dirty="0" err="1"/>
              <a:t>opening</a:t>
            </a:r>
            <a:r>
              <a:rPr lang="es-CO" dirty="0"/>
              <a:t> </a:t>
            </a:r>
            <a:r>
              <a:rPr lang="es-CO" dirty="0" err="1"/>
              <a:t>percentages</a:t>
            </a:r>
            <a:r>
              <a:rPr lang="es-CO" dirty="0"/>
              <a:t> of </a:t>
            </a:r>
            <a:r>
              <a:rPr lang="es-CO" dirty="0" err="1"/>
              <a:t>all</a:t>
            </a:r>
            <a:r>
              <a:rPr lang="es-CO" dirty="0"/>
              <a:t> </a:t>
            </a:r>
            <a:r>
              <a:rPr lang="es-CO" dirty="0" err="1"/>
              <a:t>valves</a:t>
            </a:r>
            <a:r>
              <a:rPr lang="es-CO" dirty="0"/>
              <a:t>.</a:t>
            </a: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41</a:t>
            </a:fld>
            <a:endParaRPr lang="es-ES" altLang="es-CO"/>
          </a:p>
        </p:txBody>
      </p:sp>
    </p:spTree>
    <p:extLst>
      <p:ext uri="{BB962C8B-B14F-4D97-AF65-F5344CB8AC3E}">
        <p14:creationId xmlns:p14="http://schemas.microsoft.com/office/powerpoint/2010/main" val="3355378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The same thing happens in infrastructure problems (e.g., problems in energy system integration, water distribution systems, or even traffic control). There are some studies in terms of micro and macro scale analysis. However, when we are assembling these high-dimensional components on a large scale most often results in models that are impenetrable to analysis, and therefore unlikely to reveal any useful properties of the collective dynamics.</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a:t>
            </a:fld>
            <a:endParaRPr lang="es-ES" altLang="es-CO"/>
          </a:p>
        </p:txBody>
      </p:sp>
    </p:spTree>
    <p:extLst>
      <p:ext uri="{BB962C8B-B14F-4D97-AF65-F5344CB8AC3E}">
        <p14:creationId xmlns:p14="http://schemas.microsoft.com/office/powerpoint/2010/main" val="2091230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For</a:t>
            </a:r>
            <a:r>
              <a:rPr lang="es-CO" dirty="0"/>
              <a:t> </a:t>
            </a:r>
            <a:r>
              <a:rPr lang="es-CO" dirty="0" err="1"/>
              <a:t>convention</a:t>
            </a:r>
            <a:r>
              <a:rPr lang="es-CO" dirty="0"/>
              <a:t>, </a:t>
            </a:r>
            <a:r>
              <a:rPr lang="es-CO" dirty="0" err="1"/>
              <a:t>we</a:t>
            </a:r>
            <a:r>
              <a:rPr lang="es-CO" dirty="0"/>
              <a:t> use </a:t>
            </a:r>
            <a:r>
              <a:rPr lang="es-CO" dirty="0" err="1"/>
              <a:t>the</a:t>
            </a:r>
            <a:r>
              <a:rPr lang="es-CO" dirty="0"/>
              <a:t> </a:t>
            </a:r>
            <a:r>
              <a:rPr lang="es-CO" dirty="0" err="1"/>
              <a:t>indices</a:t>
            </a:r>
            <a:r>
              <a:rPr lang="es-CO" dirty="0"/>
              <a:t> 1, . . . , n, </a:t>
            </a:r>
            <a:r>
              <a:rPr lang="es-CO" dirty="0" err="1"/>
              <a:t>for</a:t>
            </a:r>
            <a:r>
              <a:rPr lang="es-CO" dirty="0"/>
              <a:t> </a:t>
            </a:r>
            <a:r>
              <a:rPr lang="es-CO" dirty="0" err="1"/>
              <a:t>identifying</a:t>
            </a:r>
            <a:r>
              <a:rPr lang="es-CO" dirty="0"/>
              <a:t> receptor </a:t>
            </a:r>
            <a:r>
              <a:rPr lang="es-CO" dirty="0" err="1"/>
              <a:t>reservoirs</a:t>
            </a:r>
            <a:r>
              <a:rPr lang="es-CO" dirty="0"/>
              <a:t>, </a:t>
            </a:r>
            <a:r>
              <a:rPr lang="es-CO" dirty="0" err="1"/>
              <a:t>while</a:t>
            </a:r>
            <a:r>
              <a:rPr lang="es-CO" dirty="0"/>
              <a:t> </a:t>
            </a:r>
            <a:r>
              <a:rPr lang="es-CO" dirty="0" err="1"/>
              <a:t>the</a:t>
            </a:r>
            <a:r>
              <a:rPr lang="es-CO" dirty="0"/>
              <a:t> </a:t>
            </a:r>
            <a:r>
              <a:rPr lang="es-CO" dirty="0" err="1"/>
              <a:t>source</a:t>
            </a:r>
            <a:r>
              <a:rPr lang="es-CO" dirty="0"/>
              <a:t> </a:t>
            </a:r>
            <a:r>
              <a:rPr lang="es-CO" dirty="0" err="1"/>
              <a:t>reservoir</a:t>
            </a:r>
            <a:r>
              <a:rPr lang="es-CO" dirty="0"/>
              <a:t> </a:t>
            </a:r>
            <a:r>
              <a:rPr lang="es-CO" dirty="0" err="1"/>
              <a:t>is</a:t>
            </a:r>
            <a:r>
              <a:rPr lang="es-CO" dirty="0"/>
              <a:t> </a:t>
            </a:r>
            <a:r>
              <a:rPr lang="es-CO" dirty="0" err="1"/>
              <a:t>marked</a:t>
            </a:r>
            <a:r>
              <a:rPr lang="es-CO" dirty="0"/>
              <a:t> </a:t>
            </a:r>
            <a:r>
              <a:rPr lang="es-CO" dirty="0" err="1"/>
              <a:t>with</a:t>
            </a:r>
            <a:r>
              <a:rPr lang="es-CO" dirty="0"/>
              <a:t> </a:t>
            </a:r>
            <a:r>
              <a:rPr lang="es-CO" dirty="0" err="1"/>
              <a:t>the</a:t>
            </a:r>
            <a:r>
              <a:rPr lang="es-CO" dirty="0"/>
              <a:t> </a:t>
            </a:r>
            <a:r>
              <a:rPr lang="es-CO" dirty="0" err="1"/>
              <a:t>index</a:t>
            </a:r>
            <a:r>
              <a:rPr lang="es-CO" dirty="0"/>
              <a:t> n + 1.</a:t>
            </a:r>
          </a:p>
          <a:p>
            <a:endParaRPr lang="es-CO" dirty="0"/>
          </a:p>
          <a:p>
            <a:r>
              <a:rPr lang="es-CO" dirty="0"/>
              <a:t>In </a:t>
            </a:r>
            <a:r>
              <a:rPr lang="es-CO" dirty="0" err="1"/>
              <a:t>our</a:t>
            </a:r>
            <a:r>
              <a:rPr lang="es-CO" dirty="0"/>
              <a:t> </a:t>
            </a:r>
            <a:r>
              <a:rPr lang="es-CO" dirty="0" err="1"/>
              <a:t>game</a:t>
            </a:r>
            <a:r>
              <a:rPr lang="es-CO" dirty="0"/>
              <a:t>, </a:t>
            </a:r>
            <a:r>
              <a:rPr lang="es-CO" dirty="0" err="1"/>
              <a:t>each</a:t>
            </a:r>
            <a:r>
              <a:rPr lang="es-CO" dirty="0"/>
              <a:t> </a:t>
            </a:r>
            <a:r>
              <a:rPr lang="es-CO" dirty="0" err="1"/>
              <a:t>player</a:t>
            </a:r>
            <a:r>
              <a:rPr lang="es-CO" dirty="0"/>
              <a:t> has </a:t>
            </a:r>
            <a:r>
              <a:rPr lang="es-CO" dirty="0" err="1"/>
              <a:t>two</a:t>
            </a:r>
            <a:r>
              <a:rPr lang="es-CO" dirty="0"/>
              <a:t> </a:t>
            </a:r>
            <a:r>
              <a:rPr lang="es-CO" dirty="0" err="1"/>
              <a:t>options</a:t>
            </a:r>
            <a:r>
              <a:rPr lang="es-CO" dirty="0"/>
              <a:t>: </a:t>
            </a:r>
            <a:r>
              <a:rPr lang="es-CO" dirty="0" err="1"/>
              <a:t>increase</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one</a:t>
            </a:r>
            <a:r>
              <a:rPr lang="es-CO" dirty="0"/>
              <a:t> of </a:t>
            </a:r>
            <a:r>
              <a:rPr lang="es-CO" dirty="0" err="1"/>
              <a:t>the</a:t>
            </a:r>
            <a:r>
              <a:rPr lang="es-CO" dirty="0"/>
              <a:t> </a:t>
            </a:r>
            <a:r>
              <a:rPr lang="es-CO" dirty="0" err="1"/>
              <a:t>tanks</a:t>
            </a:r>
            <a:r>
              <a:rPr lang="es-CO" dirty="0"/>
              <a:t>’ </a:t>
            </a:r>
            <a:r>
              <a:rPr lang="es-CO" dirty="0" err="1"/>
              <a:t>valves</a:t>
            </a:r>
            <a:r>
              <a:rPr lang="es-CO" dirty="0"/>
              <a:t>, </a:t>
            </a:r>
            <a:r>
              <a:rPr lang="es-CO" dirty="0" err="1"/>
              <a:t>or</a:t>
            </a:r>
            <a:r>
              <a:rPr lang="es-CO" dirty="0"/>
              <a:t> </a:t>
            </a:r>
            <a:r>
              <a:rPr lang="es-CO" dirty="0" err="1"/>
              <a:t>decrease</a:t>
            </a:r>
            <a:r>
              <a:rPr lang="es-CO" dirty="0"/>
              <a:t> </a:t>
            </a:r>
            <a:r>
              <a:rPr lang="es-CO" dirty="0" err="1"/>
              <a:t>such</a:t>
            </a:r>
            <a:r>
              <a:rPr lang="es-CO" dirty="0"/>
              <a:t> a </a:t>
            </a:r>
            <a:r>
              <a:rPr lang="es-CO" dirty="0" err="1"/>
              <a:t>percentage</a:t>
            </a:r>
            <a:r>
              <a:rPr lang="es-CO" dirty="0"/>
              <a:t> </a:t>
            </a:r>
            <a:r>
              <a:rPr lang="es-CO" dirty="0" err="1"/>
              <a:t>for</a:t>
            </a:r>
            <a:r>
              <a:rPr lang="es-CO" dirty="0"/>
              <a:t> </a:t>
            </a:r>
            <a:r>
              <a:rPr lang="es-CO" dirty="0" err="1"/>
              <a:t>all</a:t>
            </a:r>
            <a:r>
              <a:rPr lang="es-CO" dirty="0"/>
              <a:t> </a:t>
            </a:r>
            <a:r>
              <a:rPr lang="es-CO" dirty="0" err="1"/>
              <a:t>the</a:t>
            </a:r>
            <a:r>
              <a:rPr lang="es-CO" dirty="0"/>
              <a:t> </a:t>
            </a:r>
            <a:r>
              <a:rPr lang="es-CO" dirty="0" err="1"/>
              <a:t>valves</a:t>
            </a:r>
            <a:r>
              <a:rPr lang="es-CO" dirty="0"/>
              <a:t>. </a:t>
            </a:r>
            <a:r>
              <a:rPr lang="es-CO" dirty="0" err="1"/>
              <a:t>If</a:t>
            </a:r>
            <a:r>
              <a:rPr lang="es-CO" dirty="0"/>
              <a:t> </a:t>
            </a:r>
            <a:r>
              <a:rPr lang="es-CO" dirty="0" err="1"/>
              <a:t>the</a:t>
            </a:r>
            <a:r>
              <a:rPr lang="es-CO" dirty="0"/>
              <a:t> </a:t>
            </a:r>
            <a:r>
              <a:rPr lang="es-CO" dirty="0" err="1"/>
              <a:t>player</a:t>
            </a:r>
            <a:r>
              <a:rPr lang="es-CO" dirty="0"/>
              <a:t> </a:t>
            </a:r>
            <a:r>
              <a:rPr lang="es-CO" dirty="0" err="1"/>
              <a:t>chooses</a:t>
            </a:r>
            <a:r>
              <a:rPr lang="es-CO" dirty="0"/>
              <a:t> </a:t>
            </a:r>
            <a:r>
              <a:rPr lang="es-CO" dirty="0" err="1"/>
              <a:t>the</a:t>
            </a:r>
            <a:r>
              <a:rPr lang="es-CO" dirty="0"/>
              <a:t> </a:t>
            </a:r>
            <a:r>
              <a:rPr lang="es-CO" dirty="0" err="1"/>
              <a:t>ﬁrst</a:t>
            </a:r>
            <a:r>
              <a:rPr lang="es-CO" dirty="0"/>
              <a:t> </a:t>
            </a:r>
            <a:r>
              <a:rPr lang="es-CO" dirty="0" err="1"/>
              <a:t>option</a:t>
            </a:r>
            <a:r>
              <a:rPr lang="es-CO" dirty="0"/>
              <a:t>, </a:t>
            </a:r>
            <a:r>
              <a:rPr lang="es-CO" dirty="0" err="1"/>
              <a:t>then</a:t>
            </a:r>
            <a:r>
              <a:rPr lang="es-CO" dirty="0"/>
              <a:t> </a:t>
            </a:r>
            <a:r>
              <a:rPr lang="es-CO" dirty="0" err="1"/>
              <a:t>it</a:t>
            </a:r>
            <a:r>
              <a:rPr lang="es-CO" dirty="0"/>
              <a:t> </a:t>
            </a:r>
            <a:r>
              <a:rPr lang="es-CO" dirty="0" err="1"/>
              <a:t>must</a:t>
            </a:r>
            <a:r>
              <a:rPr lang="es-CO" dirty="0"/>
              <a:t> </a:t>
            </a:r>
            <a:r>
              <a:rPr lang="es-CO" dirty="0" err="1"/>
              <a:t>also</a:t>
            </a:r>
            <a:r>
              <a:rPr lang="es-CO" dirty="0"/>
              <a:t> </a:t>
            </a:r>
            <a:r>
              <a:rPr lang="es-CO" dirty="0" err="1"/>
              <a:t>select</a:t>
            </a:r>
            <a:r>
              <a:rPr lang="es-CO" dirty="0"/>
              <a:t> </a:t>
            </a:r>
            <a:r>
              <a:rPr lang="es-CO" dirty="0" err="1"/>
              <a:t>one</a:t>
            </a:r>
            <a:r>
              <a:rPr lang="es-CO" dirty="0"/>
              <a:t> of </a:t>
            </a:r>
            <a:r>
              <a:rPr lang="es-CO" dirty="0" err="1"/>
              <a:t>the</a:t>
            </a:r>
            <a:r>
              <a:rPr lang="es-CO" dirty="0"/>
              <a:t> n </a:t>
            </a:r>
            <a:r>
              <a:rPr lang="es-CO" dirty="0" err="1"/>
              <a:t>valves</a:t>
            </a:r>
            <a:r>
              <a:rPr lang="es-CO" dirty="0"/>
              <a:t> </a:t>
            </a:r>
            <a:r>
              <a:rPr lang="es-CO" dirty="0" err="1"/>
              <a:t>that</a:t>
            </a:r>
            <a:r>
              <a:rPr lang="es-CO" dirty="0"/>
              <a:t> </a:t>
            </a:r>
            <a:r>
              <a:rPr lang="es-CO" dirty="0" err="1"/>
              <a:t>connect</a:t>
            </a:r>
            <a:r>
              <a:rPr lang="es-CO" dirty="0"/>
              <a:t> </a:t>
            </a:r>
            <a:r>
              <a:rPr lang="es-CO" dirty="0" err="1"/>
              <a:t>the</a:t>
            </a:r>
            <a:r>
              <a:rPr lang="es-CO" dirty="0"/>
              <a:t> </a:t>
            </a:r>
            <a:r>
              <a:rPr lang="es-CO" dirty="0" err="1"/>
              <a:t>source</a:t>
            </a:r>
            <a:r>
              <a:rPr lang="es-CO" dirty="0"/>
              <a:t> </a:t>
            </a:r>
            <a:r>
              <a:rPr lang="es-CO" dirty="0" err="1"/>
              <a:t>tank</a:t>
            </a:r>
            <a:r>
              <a:rPr lang="es-CO" dirty="0"/>
              <a:t> </a:t>
            </a:r>
            <a:r>
              <a:rPr lang="es-CO" dirty="0" err="1"/>
              <a:t>with</a:t>
            </a:r>
            <a:r>
              <a:rPr lang="es-CO" dirty="0"/>
              <a:t> </a:t>
            </a:r>
            <a:r>
              <a:rPr lang="es-CO" dirty="0" err="1"/>
              <a:t>its</a:t>
            </a:r>
            <a:r>
              <a:rPr lang="es-CO" dirty="0"/>
              <a:t> n receptor </a:t>
            </a:r>
            <a:r>
              <a:rPr lang="es-CO" dirty="0" err="1"/>
              <a:t>tanks</a:t>
            </a:r>
            <a:r>
              <a:rPr lang="es-CO" dirty="0"/>
              <a:t>. </a:t>
            </a:r>
            <a:r>
              <a:rPr lang="es-CO" dirty="0" err="1"/>
              <a:t>Thus</a:t>
            </a:r>
            <a:r>
              <a:rPr lang="es-CO" dirty="0"/>
              <a:t>, </a:t>
            </a:r>
            <a:r>
              <a:rPr lang="es-CO" dirty="0" err="1"/>
              <a:t>we</a:t>
            </a:r>
            <a:r>
              <a:rPr lang="es-CO" dirty="0"/>
              <a:t> </a:t>
            </a:r>
            <a:r>
              <a:rPr lang="es-CO" dirty="0" err="1"/>
              <a:t>have</a:t>
            </a:r>
            <a:r>
              <a:rPr lang="es-CO" dirty="0"/>
              <a:t> n + 1 </a:t>
            </a:r>
            <a:r>
              <a:rPr lang="es-CO" dirty="0" err="1"/>
              <a:t>available</a:t>
            </a:r>
            <a:r>
              <a:rPr lang="es-CO" dirty="0"/>
              <a:t> </a:t>
            </a:r>
            <a:r>
              <a:rPr lang="es-CO" dirty="0" err="1"/>
              <a:t>strategies</a:t>
            </a:r>
            <a:r>
              <a:rPr lang="es-CO" dirty="0"/>
              <a:t>, i.e., </a:t>
            </a:r>
            <a:r>
              <a:rPr lang="es-CO" dirty="0" err="1"/>
              <a:t>the</a:t>
            </a:r>
            <a:r>
              <a:rPr lang="es-CO" dirty="0"/>
              <a:t> </a:t>
            </a:r>
            <a:r>
              <a:rPr lang="es-CO" dirty="0" err="1"/>
              <a:t>strategy</a:t>
            </a:r>
            <a:r>
              <a:rPr lang="es-CO" dirty="0"/>
              <a:t> set </a:t>
            </a:r>
            <a:r>
              <a:rPr lang="es-CO" dirty="0" err="1"/>
              <a:t>is</a:t>
            </a:r>
            <a:r>
              <a:rPr lang="es-CO" dirty="0"/>
              <a:t> S = {1, . . . , n + 1}.</a:t>
            </a:r>
          </a:p>
          <a:p>
            <a:r>
              <a:rPr lang="es-CO" dirty="0" err="1"/>
              <a:t>Strategies</a:t>
            </a:r>
            <a:r>
              <a:rPr lang="es-CO" dirty="0"/>
              <a:t> 1, . . . , n, </a:t>
            </a:r>
            <a:r>
              <a:rPr lang="es-CO" dirty="0" err="1"/>
              <a:t>increase</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the</a:t>
            </a:r>
            <a:r>
              <a:rPr lang="es-CO" dirty="0"/>
              <a:t> </a:t>
            </a:r>
            <a:r>
              <a:rPr lang="es-CO" dirty="0" err="1"/>
              <a:t>corresponding</a:t>
            </a:r>
            <a:r>
              <a:rPr lang="es-CO" dirty="0"/>
              <a:t> receptor </a:t>
            </a:r>
            <a:r>
              <a:rPr lang="es-CO" dirty="0" err="1"/>
              <a:t>tank</a:t>
            </a:r>
            <a:r>
              <a:rPr lang="es-CO" dirty="0"/>
              <a:t>, i.e., </a:t>
            </a:r>
            <a:r>
              <a:rPr lang="es-CO" dirty="0" err="1"/>
              <a:t>if</a:t>
            </a:r>
            <a:r>
              <a:rPr lang="es-CO" dirty="0"/>
              <a:t> a </a:t>
            </a:r>
            <a:r>
              <a:rPr lang="es-CO" dirty="0" err="1"/>
              <a:t>player</a:t>
            </a:r>
            <a:r>
              <a:rPr lang="es-CO" dirty="0"/>
              <a:t> </a:t>
            </a:r>
            <a:r>
              <a:rPr lang="es-CO" dirty="0" err="1"/>
              <a:t>selects</a:t>
            </a:r>
            <a:r>
              <a:rPr lang="es-CO" dirty="0"/>
              <a:t> </a:t>
            </a:r>
            <a:r>
              <a:rPr lang="es-CO" dirty="0" err="1"/>
              <a:t>the</a:t>
            </a:r>
            <a:r>
              <a:rPr lang="es-CO" dirty="0"/>
              <a:t> i-</a:t>
            </a:r>
            <a:r>
              <a:rPr lang="es-CO" dirty="0" err="1"/>
              <a:t>th</a:t>
            </a:r>
            <a:r>
              <a:rPr lang="es-CO" dirty="0"/>
              <a:t> </a:t>
            </a:r>
            <a:r>
              <a:rPr lang="es-CO" dirty="0" err="1"/>
              <a:t>strategy</a:t>
            </a:r>
            <a:r>
              <a:rPr lang="es-CO" dirty="0"/>
              <a:t>, </a:t>
            </a:r>
            <a:r>
              <a:rPr lang="es-CO" dirty="0" err="1"/>
              <a:t>where</a:t>
            </a:r>
            <a:r>
              <a:rPr lang="es-CO" dirty="0"/>
              <a:t> i = 1, . . . , n, </a:t>
            </a:r>
            <a:r>
              <a:rPr lang="es-CO" dirty="0" err="1"/>
              <a:t>then</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the</a:t>
            </a:r>
            <a:r>
              <a:rPr lang="es-CO" dirty="0"/>
              <a:t> i-</a:t>
            </a:r>
            <a:r>
              <a:rPr lang="es-CO" dirty="0" err="1"/>
              <a:t>th</a:t>
            </a:r>
            <a:r>
              <a:rPr lang="es-CO" dirty="0"/>
              <a:t> receptor </a:t>
            </a:r>
            <a:r>
              <a:rPr lang="es-CO" dirty="0" err="1"/>
              <a:t>tank’s</a:t>
            </a:r>
            <a:r>
              <a:rPr lang="es-CO" dirty="0"/>
              <a:t> </a:t>
            </a:r>
            <a:r>
              <a:rPr lang="es-CO" dirty="0" err="1"/>
              <a:t>valve</a:t>
            </a:r>
            <a:r>
              <a:rPr lang="es-CO" dirty="0"/>
              <a:t> </a:t>
            </a:r>
            <a:r>
              <a:rPr lang="es-CO" dirty="0" err="1"/>
              <a:t>increases</a:t>
            </a:r>
            <a:r>
              <a:rPr lang="es-CO" dirty="0"/>
              <a:t>. In </a:t>
            </a:r>
            <a:r>
              <a:rPr lang="es-CO" dirty="0" err="1"/>
              <a:t>this</a:t>
            </a:r>
            <a:r>
              <a:rPr lang="es-CO" dirty="0"/>
              <a:t> </a:t>
            </a:r>
            <a:r>
              <a:rPr lang="es-CO" dirty="0" err="1"/>
              <a:t>regard</a:t>
            </a:r>
            <a:r>
              <a:rPr lang="es-CO" dirty="0"/>
              <a:t>, </a:t>
            </a:r>
            <a:r>
              <a:rPr lang="es-CO" dirty="0" err="1"/>
              <a:t>the</a:t>
            </a:r>
            <a:r>
              <a:rPr lang="es-CO" dirty="0"/>
              <a:t> </a:t>
            </a:r>
            <a:r>
              <a:rPr lang="es-CO" dirty="0" err="1"/>
              <a:t>population</a:t>
            </a:r>
            <a:r>
              <a:rPr lang="es-CO" dirty="0"/>
              <a:t> </a:t>
            </a:r>
            <a:r>
              <a:rPr lang="es-CO" dirty="0" err="1"/>
              <a:t>playing</a:t>
            </a:r>
            <a:r>
              <a:rPr lang="es-CO" dirty="0"/>
              <a:t> </a:t>
            </a:r>
            <a:r>
              <a:rPr lang="es-CO" dirty="0" err="1"/>
              <a:t>this</a:t>
            </a:r>
            <a:r>
              <a:rPr lang="es-CO" dirty="0"/>
              <a:t> i-</a:t>
            </a:r>
            <a:r>
              <a:rPr lang="es-CO" dirty="0" err="1"/>
              <a:t>th</a:t>
            </a:r>
            <a:r>
              <a:rPr lang="es-CO" dirty="0"/>
              <a:t> </a:t>
            </a:r>
            <a:r>
              <a:rPr lang="es-CO" dirty="0" err="1"/>
              <a:t>strategy</a:t>
            </a:r>
            <a:r>
              <a:rPr lang="es-CO" dirty="0"/>
              <a:t> </a:t>
            </a:r>
            <a:r>
              <a:rPr lang="es-CO" dirty="0" err="1"/>
              <a:t>is</a:t>
            </a:r>
            <a:r>
              <a:rPr lang="es-CO" dirty="0"/>
              <a:t> </a:t>
            </a:r>
            <a:r>
              <a:rPr lang="es-CO" dirty="0" err="1"/>
              <a:t>exactly</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the</a:t>
            </a:r>
            <a:r>
              <a:rPr lang="es-CO" dirty="0"/>
              <a:t> i-</a:t>
            </a:r>
            <a:r>
              <a:rPr lang="es-CO" dirty="0" err="1"/>
              <a:t>th</a:t>
            </a:r>
            <a:r>
              <a:rPr lang="es-CO" dirty="0"/>
              <a:t> receptor </a:t>
            </a:r>
            <a:r>
              <a:rPr lang="es-CO" dirty="0" err="1"/>
              <a:t>tank’s</a:t>
            </a:r>
            <a:r>
              <a:rPr lang="es-CO" dirty="0"/>
              <a:t> </a:t>
            </a:r>
            <a:r>
              <a:rPr lang="es-CO" dirty="0" err="1"/>
              <a:t>valve</a:t>
            </a:r>
            <a:r>
              <a:rPr lang="es-CO" dirty="0"/>
              <a:t>, i.e., xi(t). </a:t>
            </a:r>
            <a:r>
              <a:rPr lang="es-CO" dirty="0" err="1"/>
              <a:t>On</a:t>
            </a:r>
            <a:r>
              <a:rPr lang="es-CO" dirty="0"/>
              <a:t> </a:t>
            </a:r>
            <a:r>
              <a:rPr lang="es-CO" dirty="0" err="1"/>
              <a:t>the</a:t>
            </a:r>
            <a:r>
              <a:rPr lang="es-CO" dirty="0"/>
              <a:t> </a:t>
            </a:r>
            <a:r>
              <a:rPr lang="es-CO" dirty="0" err="1"/>
              <a:t>other</a:t>
            </a:r>
            <a:r>
              <a:rPr lang="es-CO" dirty="0"/>
              <a:t> </a:t>
            </a:r>
            <a:r>
              <a:rPr lang="es-CO" dirty="0" err="1"/>
              <a:t>hand</a:t>
            </a:r>
            <a:r>
              <a:rPr lang="es-CO" dirty="0"/>
              <a:t>, </a:t>
            </a:r>
            <a:r>
              <a:rPr lang="es-CO" dirty="0" err="1"/>
              <a:t>if</a:t>
            </a:r>
            <a:r>
              <a:rPr lang="es-CO" dirty="0"/>
              <a:t> a </a:t>
            </a:r>
            <a:r>
              <a:rPr lang="es-CO" dirty="0" err="1"/>
              <a:t>player</a:t>
            </a:r>
            <a:r>
              <a:rPr lang="es-CO" dirty="0"/>
              <a:t> </a:t>
            </a:r>
            <a:r>
              <a:rPr lang="es-CO" dirty="0" err="1"/>
              <a:t>adopts</a:t>
            </a:r>
            <a:r>
              <a:rPr lang="es-CO" dirty="0"/>
              <a:t> </a:t>
            </a:r>
            <a:r>
              <a:rPr lang="es-CO" dirty="0" err="1"/>
              <a:t>the</a:t>
            </a:r>
            <a:r>
              <a:rPr lang="es-CO" dirty="0"/>
              <a:t> </a:t>
            </a:r>
            <a:r>
              <a:rPr lang="es-CO" dirty="0" err="1"/>
              <a:t>strategy</a:t>
            </a:r>
            <a:r>
              <a:rPr lang="es-CO" dirty="0"/>
              <a:t> n + 1, </a:t>
            </a:r>
            <a:r>
              <a:rPr lang="es-CO" dirty="0" err="1"/>
              <a:t>it</a:t>
            </a:r>
            <a:r>
              <a:rPr lang="es-CO" dirty="0"/>
              <a:t> </a:t>
            </a:r>
            <a:r>
              <a:rPr lang="es-CO" dirty="0" err="1"/>
              <a:t>decreases</a:t>
            </a:r>
            <a:r>
              <a:rPr lang="es-CO" dirty="0"/>
              <a:t> </a:t>
            </a:r>
            <a:r>
              <a:rPr lang="es-CO" dirty="0" err="1"/>
              <a:t>the</a:t>
            </a:r>
            <a:r>
              <a:rPr lang="es-CO" dirty="0"/>
              <a:t> </a:t>
            </a:r>
            <a:r>
              <a:rPr lang="es-CO" dirty="0" err="1"/>
              <a:t>opening</a:t>
            </a:r>
            <a:r>
              <a:rPr lang="es-CO" dirty="0"/>
              <a:t> </a:t>
            </a:r>
            <a:r>
              <a:rPr lang="es-CO" dirty="0" err="1"/>
              <a:t>percentage</a:t>
            </a:r>
            <a:r>
              <a:rPr lang="es-CO" dirty="0"/>
              <a:t> of </a:t>
            </a:r>
            <a:r>
              <a:rPr lang="es-CO" dirty="0" err="1"/>
              <a:t>all</a:t>
            </a:r>
            <a:r>
              <a:rPr lang="es-CO" dirty="0"/>
              <a:t> </a:t>
            </a:r>
            <a:r>
              <a:rPr lang="es-CO" dirty="0" err="1"/>
              <a:t>valves</a:t>
            </a:r>
            <a:r>
              <a:rPr lang="es-CO" dirty="0"/>
              <a:t>. In </a:t>
            </a:r>
            <a:r>
              <a:rPr lang="es-CO" dirty="0" err="1"/>
              <a:t>this</a:t>
            </a:r>
            <a:r>
              <a:rPr lang="es-CO" dirty="0"/>
              <a:t> case, </a:t>
            </a:r>
            <a:r>
              <a:rPr lang="es-CO" dirty="0" err="1"/>
              <a:t>the</a:t>
            </a:r>
            <a:r>
              <a:rPr lang="es-CO" dirty="0"/>
              <a:t> </a:t>
            </a:r>
            <a:r>
              <a:rPr lang="es-CO" dirty="0" err="1"/>
              <a:t>population</a:t>
            </a:r>
            <a:r>
              <a:rPr lang="es-CO" dirty="0"/>
              <a:t> </a:t>
            </a:r>
            <a:r>
              <a:rPr lang="es-CO" dirty="0" err="1"/>
              <a:t>playing</a:t>
            </a:r>
            <a:r>
              <a:rPr lang="es-CO" dirty="0"/>
              <a:t> </a:t>
            </a:r>
            <a:r>
              <a:rPr lang="es-CO" dirty="0" err="1"/>
              <a:t>the</a:t>
            </a:r>
            <a:r>
              <a:rPr lang="es-CO" dirty="0"/>
              <a:t> </a:t>
            </a:r>
            <a:r>
              <a:rPr lang="es-CO" dirty="0" err="1"/>
              <a:t>strategy</a:t>
            </a:r>
            <a:r>
              <a:rPr lang="es-CO" dirty="0"/>
              <a:t> n + 1, i.e., xn+1(t), </a:t>
            </a:r>
            <a:r>
              <a:rPr lang="es-CO" dirty="0" err="1"/>
              <a:t>does</a:t>
            </a:r>
            <a:r>
              <a:rPr lang="es-CO" dirty="0"/>
              <a:t> </a:t>
            </a:r>
            <a:r>
              <a:rPr lang="es-CO" dirty="0" err="1"/>
              <a:t>not</a:t>
            </a:r>
            <a:r>
              <a:rPr lang="es-CO" dirty="0"/>
              <a:t> </a:t>
            </a:r>
            <a:r>
              <a:rPr lang="es-CO" dirty="0" err="1"/>
              <a:t>have</a:t>
            </a:r>
            <a:r>
              <a:rPr lang="es-CO" dirty="0"/>
              <a:t> a </a:t>
            </a:r>
            <a:r>
              <a:rPr lang="es-CO" dirty="0" err="1"/>
              <a:t>physical</a:t>
            </a:r>
            <a:r>
              <a:rPr lang="es-CO" dirty="0"/>
              <a:t> </a:t>
            </a:r>
            <a:r>
              <a:rPr lang="es-CO" dirty="0" err="1"/>
              <a:t>meaning</a:t>
            </a:r>
            <a:r>
              <a:rPr lang="es-CO" dirty="0"/>
              <a:t>. </a:t>
            </a:r>
            <a:r>
              <a:rPr lang="es-CO" dirty="0" err="1"/>
              <a:t>However</a:t>
            </a:r>
            <a:r>
              <a:rPr lang="es-CO" dirty="0"/>
              <a:t>, </a:t>
            </a:r>
            <a:r>
              <a:rPr lang="es-CO" dirty="0" err="1"/>
              <a:t>it</a:t>
            </a:r>
            <a:r>
              <a:rPr lang="es-CO" dirty="0"/>
              <a:t> </a:t>
            </a:r>
            <a:r>
              <a:rPr lang="es-CO" dirty="0" err="1"/>
              <a:t>is</a:t>
            </a:r>
            <a:r>
              <a:rPr lang="es-CO" dirty="0"/>
              <a:t> </a:t>
            </a:r>
            <a:r>
              <a:rPr lang="es-CO" dirty="0" err="1"/>
              <a:t>equal</a:t>
            </a:r>
            <a:r>
              <a:rPr lang="es-CO" dirty="0"/>
              <a:t> to </a:t>
            </a:r>
            <a:r>
              <a:rPr lang="es-CO" dirty="0" err="1"/>
              <a:t>the</a:t>
            </a:r>
            <a:r>
              <a:rPr lang="es-CO" dirty="0"/>
              <a:t> sum of </a:t>
            </a:r>
            <a:r>
              <a:rPr lang="es-CO" dirty="0" err="1"/>
              <a:t>the</a:t>
            </a:r>
            <a:r>
              <a:rPr lang="es-CO" dirty="0"/>
              <a:t> </a:t>
            </a:r>
            <a:r>
              <a:rPr lang="es-CO" dirty="0" err="1"/>
              <a:t>remaining</a:t>
            </a:r>
            <a:r>
              <a:rPr lang="es-CO" dirty="0"/>
              <a:t> </a:t>
            </a:r>
            <a:r>
              <a:rPr lang="es-CO" dirty="0" err="1"/>
              <a:t>opening</a:t>
            </a:r>
            <a:r>
              <a:rPr lang="es-CO" dirty="0"/>
              <a:t> </a:t>
            </a:r>
            <a:r>
              <a:rPr lang="es-CO" dirty="0" err="1"/>
              <a:t>percentages</a:t>
            </a:r>
            <a:r>
              <a:rPr lang="es-CO" dirty="0"/>
              <a:t> of </a:t>
            </a:r>
            <a:r>
              <a:rPr lang="es-CO" dirty="0" err="1"/>
              <a:t>all</a:t>
            </a:r>
            <a:r>
              <a:rPr lang="es-CO" dirty="0"/>
              <a:t> </a:t>
            </a:r>
            <a:r>
              <a:rPr lang="es-CO" dirty="0" err="1"/>
              <a:t>valves</a:t>
            </a:r>
            <a:r>
              <a:rPr lang="es-CO" dirty="0"/>
              <a:t>.</a:t>
            </a: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42</a:t>
            </a:fld>
            <a:endParaRPr lang="es-ES" altLang="es-CO"/>
          </a:p>
        </p:txBody>
      </p:sp>
    </p:spTree>
    <p:extLst>
      <p:ext uri="{BB962C8B-B14F-4D97-AF65-F5344CB8AC3E}">
        <p14:creationId xmlns:p14="http://schemas.microsoft.com/office/powerpoint/2010/main" val="2888462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a:bodyPr>
          <a:lstStyle/>
          <a:p>
            <a:r>
              <a:rPr lang="en-US" sz="1200" kern="1200" dirty="0">
                <a:solidFill>
                  <a:schemeClr val="tx1"/>
                </a:solidFill>
                <a:effectLst/>
                <a:latin typeface="+mn-lt"/>
                <a:ea typeface="ＭＳ Ｐゴシック" charset="0"/>
                <a:cs typeface="ＭＳ Ｐゴシック" charset="0"/>
              </a:rPr>
              <a:t>Using the previous dynamics, we set up the local controllers for subsystems with flow divergent topology. The payoff dynamics model is related to the volume, where Bar{v} is an upper bound and epsilon b corresponds to a term of the barrier function such that the fitness does not violate the physical conditions. On the other hand, the evolutionary dynamics model is defined using the replicator dynamics.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43</a:t>
            </a:fld>
            <a:endParaRPr lang="es-ES" altLang="es-CO"/>
          </a:p>
        </p:txBody>
      </p:sp>
    </p:spTree>
    <p:extLst>
      <p:ext uri="{BB962C8B-B14F-4D97-AF65-F5344CB8AC3E}">
        <p14:creationId xmlns:p14="http://schemas.microsoft.com/office/powerpoint/2010/main" val="2730897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this case, we have the flow convergent topology, where the parameters are the same ones that we explained before.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44</a:t>
            </a:fld>
            <a:endParaRPr lang="es-ES" altLang="es-CO"/>
          </a:p>
        </p:txBody>
      </p:sp>
    </p:spTree>
    <p:extLst>
      <p:ext uri="{BB962C8B-B14F-4D97-AF65-F5344CB8AC3E}">
        <p14:creationId xmlns:p14="http://schemas.microsoft.com/office/powerpoint/2010/main" val="1303408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The PDM changes its configuration, but with the same concept in terms of opening or closing the valves accordingly to the volume in each of the tanks. Recall that we have an extra strategy, which does not have a physical meaning but it is associated to the remaining percentage of all valves.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45</a:t>
            </a:fld>
            <a:endParaRPr lang="es-ES" altLang="es-CO"/>
          </a:p>
        </p:txBody>
      </p:sp>
    </p:spTree>
    <p:extLst>
      <p:ext uri="{BB962C8B-B14F-4D97-AF65-F5344CB8AC3E}">
        <p14:creationId xmlns:p14="http://schemas.microsoft.com/office/powerpoint/2010/main" val="2582830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We have proven using passivity-based analysis the asymptotic convergence of the equilibrium point for the two cases described before. However, I will not show the math. I will try to show one example that is based on this network that corresponds to one neighborhood in Bogotá. It should be noticed that we have made in the past some considerations on where the valves should be deployed. In Bogotá we do not have valves that could be controlled, and what we wanted was to illustrate that if they were able to deploy some of them with an appropriate controller, the overflooding would be reduced with a lower cost than to change the infrastructure.</a:t>
            </a:r>
            <a:r>
              <a:rPr lang="es-CO" dirty="0">
                <a:effectLst/>
              </a:rPr>
              <a:t>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46</a:t>
            </a:fld>
            <a:endParaRPr lang="es-ES" altLang="es-CO"/>
          </a:p>
        </p:txBody>
      </p:sp>
    </p:spTree>
    <p:extLst>
      <p:ext uri="{BB962C8B-B14F-4D97-AF65-F5344CB8AC3E}">
        <p14:creationId xmlns:p14="http://schemas.microsoft.com/office/powerpoint/2010/main" val="1013759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To simplify the illustration, we have simulated one portion of this stormwater UDS. Figure shows the structure of this UDS, which has 16 reservoirs. The table shows what the sub-systems would be once we apply the algorithm presented before.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47</a:t>
            </a:fld>
            <a:endParaRPr lang="es-ES" altLang="es-CO"/>
          </a:p>
        </p:txBody>
      </p:sp>
    </p:spTree>
    <p:extLst>
      <p:ext uri="{BB962C8B-B14F-4D97-AF65-F5344CB8AC3E}">
        <p14:creationId xmlns:p14="http://schemas.microsoft.com/office/powerpoint/2010/main" val="3165589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Figure shows the hydrographs that models these reproduce a heavy rains scenario. These hydrographs are based on real data taken from measurements in some places in Bogotá.</a:t>
            </a:r>
            <a:r>
              <a:rPr lang="es-CO" dirty="0">
                <a:effectLst/>
              </a:rPr>
              <a:t> </a:t>
            </a:r>
          </a:p>
          <a:p>
            <a:endParaRPr lang="es-CO" dirty="0">
              <a:effectLst/>
            </a:endParaRPr>
          </a:p>
          <a:p>
            <a:r>
              <a:rPr lang="es-CO" dirty="0" err="1"/>
              <a:t>Hydrographs</a:t>
            </a:r>
            <a:r>
              <a:rPr lang="es-CO" dirty="0"/>
              <a:t> are </a:t>
            </a:r>
            <a:r>
              <a:rPr lang="es-CO" dirty="0" err="1"/>
              <a:t>Gaussian</a:t>
            </a:r>
            <a:r>
              <a:rPr lang="es-CO" dirty="0"/>
              <a:t> </a:t>
            </a:r>
            <a:r>
              <a:rPr lang="es-CO" dirty="0" err="1"/>
              <a:t>functions</a:t>
            </a:r>
            <a:r>
              <a:rPr lang="es-CO" dirty="0"/>
              <a:t> </a:t>
            </a:r>
            <a:r>
              <a:rPr lang="es-CO" dirty="0" err="1"/>
              <a:t>whose</a:t>
            </a:r>
            <a:r>
              <a:rPr lang="es-CO" dirty="0"/>
              <a:t> </a:t>
            </a:r>
            <a:r>
              <a:rPr lang="es-CO" dirty="0" err="1"/>
              <a:t>parameters</a:t>
            </a:r>
            <a:r>
              <a:rPr lang="es-CO" dirty="0"/>
              <a:t> lie in </a:t>
            </a:r>
            <a:r>
              <a:rPr lang="es-CO" dirty="0" err="1"/>
              <a:t>the</a:t>
            </a:r>
            <a:r>
              <a:rPr lang="es-CO" dirty="0"/>
              <a:t> </a:t>
            </a:r>
            <a:r>
              <a:rPr lang="es-CO" dirty="0" err="1"/>
              <a:t>following</a:t>
            </a:r>
            <a:r>
              <a:rPr lang="es-CO" dirty="0"/>
              <a:t> </a:t>
            </a:r>
            <a:r>
              <a:rPr lang="es-CO" dirty="0" err="1"/>
              <a:t>intervals</a:t>
            </a:r>
            <a:r>
              <a:rPr lang="es-CO" dirty="0"/>
              <a:t>: center </a:t>
            </a:r>
            <a:r>
              <a:rPr lang="es-CO" dirty="0" err="1"/>
              <a:t>is</a:t>
            </a:r>
            <a:r>
              <a:rPr lang="es-CO" dirty="0"/>
              <a:t> </a:t>
            </a:r>
            <a:r>
              <a:rPr lang="es-CO" dirty="0" err="1"/>
              <a:t>between</a:t>
            </a:r>
            <a:r>
              <a:rPr lang="es-CO" dirty="0"/>
              <a:t> 0.5–0.75 </a:t>
            </a:r>
            <a:r>
              <a:rPr lang="es-CO" dirty="0" err="1"/>
              <a:t>hours</a:t>
            </a:r>
            <a:r>
              <a:rPr lang="es-CO" dirty="0"/>
              <a:t>; </a:t>
            </a:r>
            <a:r>
              <a:rPr lang="es-CO" dirty="0" err="1"/>
              <a:t>width</a:t>
            </a:r>
            <a:r>
              <a:rPr lang="es-CO" dirty="0"/>
              <a:t> </a:t>
            </a:r>
            <a:r>
              <a:rPr lang="es-CO" dirty="0" err="1"/>
              <a:t>is</a:t>
            </a:r>
            <a:r>
              <a:rPr lang="es-CO" dirty="0"/>
              <a:t> </a:t>
            </a:r>
            <a:r>
              <a:rPr lang="es-CO" dirty="0" err="1"/>
              <a:t>between</a:t>
            </a:r>
            <a:r>
              <a:rPr lang="es-CO" dirty="0"/>
              <a:t> 0–0.5 </a:t>
            </a:r>
            <a:r>
              <a:rPr lang="es-CO" dirty="0" err="1"/>
              <a:t>hours</a:t>
            </a:r>
            <a:r>
              <a:rPr lang="es-CO" dirty="0"/>
              <a:t>; and </a:t>
            </a:r>
            <a:r>
              <a:rPr lang="es-CO" dirty="0" err="1"/>
              <a:t>amplitude</a:t>
            </a:r>
            <a:r>
              <a:rPr lang="es-CO" dirty="0"/>
              <a:t> </a:t>
            </a:r>
            <a:r>
              <a:rPr lang="es-CO" dirty="0" err="1"/>
              <a:t>is</a:t>
            </a:r>
            <a:r>
              <a:rPr lang="es-CO" dirty="0"/>
              <a:t> </a:t>
            </a:r>
            <a:r>
              <a:rPr lang="es-CO" dirty="0" err="1"/>
              <a:t>between</a:t>
            </a:r>
            <a:r>
              <a:rPr lang="es-CO" dirty="0"/>
              <a:t> 0–0.22 m3/s.</a:t>
            </a: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48</a:t>
            </a:fld>
            <a:endParaRPr lang="es-ES" altLang="es-CO"/>
          </a:p>
        </p:txBody>
      </p:sp>
    </p:spTree>
    <p:extLst>
      <p:ext uri="{BB962C8B-B14F-4D97-AF65-F5344CB8AC3E}">
        <p14:creationId xmlns:p14="http://schemas.microsoft.com/office/powerpoint/2010/main" val="742867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When there is no control, i.e., the valves are open, for 3 and half hours. Throughout the simulation,  wastewater only ﬁlls half of most reservoirs. In contrast,  reservoirs 12 and 14 are overloaded during the ﬁrst half of the  simulation. Indeed, the remaining capacity of reservoir 14 is  negative during this ﬁrst half implying that ﬂooding occurs. The total ﬂooding is around 797.1 m3</a:t>
            </a:r>
            <a:endParaRPr lang="es-CO" sz="1200" kern="1200" dirty="0">
              <a:solidFill>
                <a:schemeClr val="tx1"/>
              </a:solidFill>
              <a:effectLst/>
              <a:latin typeface="+mn-lt"/>
              <a:ea typeface="ＭＳ Ｐゴシック" charset="0"/>
              <a:cs typeface="ＭＳ Ｐゴシック" charset="0"/>
            </a:endParaRP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49</a:t>
            </a:fld>
            <a:endParaRPr lang="es-ES" altLang="es-CO"/>
          </a:p>
        </p:txBody>
      </p:sp>
    </p:spTree>
    <p:extLst>
      <p:ext uri="{BB962C8B-B14F-4D97-AF65-F5344CB8AC3E}">
        <p14:creationId xmlns:p14="http://schemas.microsoft.com/office/powerpoint/2010/main" val="1005321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when</a:t>
            </a:r>
            <a:r>
              <a:rPr lang="es-CO" dirty="0"/>
              <a:t> </a:t>
            </a:r>
            <a:r>
              <a:rPr lang="es-CO" dirty="0" err="1"/>
              <a:t>using</a:t>
            </a:r>
            <a:r>
              <a:rPr lang="es-CO" dirty="0"/>
              <a:t> </a:t>
            </a:r>
            <a:r>
              <a:rPr lang="es-CO" dirty="0" err="1"/>
              <a:t>the</a:t>
            </a:r>
            <a:r>
              <a:rPr lang="es-CO" dirty="0"/>
              <a:t> local </a:t>
            </a:r>
            <a:r>
              <a:rPr lang="es-CO" dirty="0" err="1"/>
              <a:t>controllers</a:t>
            </a:r>
            <a:r>
              <a:rPr lang="es-CO" dirty="0"/>
              <a:t> </a:t>
            </a:r>
            <a:r>
              <a:rPr lang="es-CO" dirty="0" err="1"/>
              <a:t>based</a:t>
            </a:r>
            <a:r>
              <a:rPr lang="es-CO" dirty="0"/>
              <a:t> </a:t>
            </a:r>
            <a:r>
              <a:rPr lang="es-CO" dirty="0" err="1"/>
              <a:t>on</a:t>
            </a:r>
            <a:r>
              <a:rPr lang="es-CO" dirty="0"/>
              <a:t> </a:t>
            </a:r>
            <a:r>
              <a:rPr lang="es-CO" dirty="0" err="1"/>
              <a:t>replicator</a:t>
            </a:r>
            <a:r>
              <a:rPr lang="es-CO" dirty="0"/>
              <a:t> </a:t>
            </a:r>
            <a:r>
              <a:rPr lang="es-CO" dirty="0" err="1"/>
              <a:t>dynamics</a:t>
            </a:r>
            <a:r>
              <a:rPr lang="es-CO" dirty="0"/>
              <a:t>, </a:t>
            </a:r>
            <a:r>
              <a:rPr lang="es-CO" dirty="0" err="1"/>
              <a:t>the</a:t>
            </a:r>
            <a:r>
              <a:rPr lang="es-CO" dirty="0"/>
              <a:t> total </a:t>
            </a:r>
            <a:r>
              <a:rPr lang="es-CO" dirty="0" err="1"/>
              <a:t>capacity</a:t>
            </a:r>
            <a:r>
              <a:rPr lang="es-CO" dirty="0"/>
              <a:t> of </a:t>
            </a:r>
            <a:r>
              <a:rPr lang="es-CO" dirty="0" err="1"/>
              <a:t>the</a:t>
            </a:r>
            <a:r>
              <a:rPr lang="es-CO" dirty="0"/>
              <a:t> UDS </a:t>
            </a:r>
            <a:r>
              <a:rPr lang="es-CO" dirty="0" err="1"/>
              <a:t>is</a:t>
            </a:r>
            <a:r>
              <a:rPr lang="es-CO" dirty="0"/>
              <a:t> </a:t>
            </a:r>
            <a:r>
              <a:rPr lang="es-CO" dirty="0" err="1"/>
              <a:t>better</a:t>
            </a:r>
            <a:r>
              <a:rPr lang="es-CO" dirty="0"/>
              <a:t> </a:t>
            </a:r>
            <a:r>
              <a:rPr lang="es-CO" dirty="0" err="1"/>
              <a:t>used</a:t>
            </a:r>
            <a:r>
              <a:rPr lang="es-CO" dirty="0"/>
              <a:t> </a:t>
            </a:r>
            <a:r>
              <a:rPr lang="es-CO" dirty="0" err="1"/>
              <a:t>because</a:t>
            </a:r>
            <a:r>
              <a:rPr lang="es-CO" dirty="0"/>
              <a:t> </a:t>
            </a:r>
            <a:r>
              <a:rPr lang="es-CO" dirty="0" err="1"/>
              <a:t>wastewater</a:t>
            </a:r>
            <a:r>
              <a:rPr lang="es-CO" dirty="0"/>
              <a:t> </a:t>
            </a:r>
            <a:r>
              <a:rPr lang="es-CO" dirty="0" err="1"/>
              <a:t>is</a:t>
            </a:r>
            <a:r>
              <a:rPr lang="es-CO" dirty="0"/>
              <a:t> </a:t>
            </a:r>
            <a:r>
              <a:rPr lang="es-CO" dirty="0" err="1"/>
              <a:t>stored</a:t>
            </a:r>
            <a:r>
              <a:rPr lang="es-CO" dirty="0"/>
              <a:t> in </a:t>
            </a:r>
            <a:r>
              <a:rPr lang="es-CO" dirty="0" err="1"/>
              <a:t>underloaded</a:t>
            </a:r>
            <a:r>
              <a:rPr lang="es-CO" dirty="0"/>
              <a:t> </a:t>
            </a:r>
            <a:r>
              <a:rPr lang="es-CO" dirty="0" err="1"/>
              <a:t>reservoirs</a:t>
            </a:r>
            <a:r>
              <a:rPr lang="es-CO" dirty="0"/>
              <a:t>. </a:t>
            </a:r>
            <a:r>
              <a:rPr lang="es-CO" dirty="0" err="1"/>
              <a:t>On</a:t>
            </a:r>
            <a:r>
              <a:rPr lang="es-CO" dirty="0"/>
              <a:t> </a:t>
            </a:r>
            <a:r>
              <a:rPr lang="es-CO" dirty="0" err="1"/>
              <a:t>the</a:t>
            </a:r>
            <a:r>
              <a:rPr lang="es-CO" dirty="0"/>
              <a:t> </a:t>
            </a:r>
            <a:r>
              <a:rPr lang="es-CO" dirty="0" err="1"/>
              <a:t>other</a:t>
            </a:r>
            <a:r>
              <a:rPr lang="es-CO" dirty="0"/>
              <a:t> </a:t>
            </a:r>
            <a:r>
              <a:rPr lang="es-CO" dirty="0" err="1"/>
              <a:t>hand</a:t>
            </a:r>
            <a:r>
              <a:rPr lang="es-CO" dirty="0"/>
              <a:t>, </a:t>
            </a:r>
            <a:r>
              <a:rPr lang="es-CO" dirty="0" err="1"/>
              <a:t>the</a:t>
            </a:r>
            <a:r>
              <a:rPr lang="es-CO" dirty="0"/>
              <a:t> total </a:t>
            </a:r>
            <a:r>
              <a:rPr lang="es-CO" dirty="0" err="1"/>
              <a:t>ﬂooding</a:t>
            </a:r>
            <a:r>
              <a:rPr lang="es-CO" dirty="0"/>
              <a:t> </a:t>
            </a:r>
            <a:r>
              <a:rPr lang="es-CO" dirty="0" err="1"/>
              <a:t>for</a:t>
            </a:r>
            <a:r>
              <a:rPr lang="es-CO" dirty="0"/>
              <a:t> </a:t>
            </a:r>
            <a:r>
              <a:rPr lang="es-CO" dirty="0" err="1"/>
              <a:t>the</a:t>
            </a:r>
            <a:r>
              <a:rPr lang="es-CO" dirty="0"/>
              <a:t> </a:t>
            </a:r>
            <a:r>
              <a:rPr lang="es-CO" dirty="0" err="1"/>
              <a:t>controlled</a:t>
            </a:r>
            <a:r>
              <a:rPr lang="es-CO" dirty="0"/>
              <a:t> case </a:t>
            </a:r>
            <a:r>
              <a:rPr lang="es-CO" dirty="0" err="1"/>
              <a:t>is</a:t>
            </a:r>
            <a:r>
              <a:rPr lang="es-CO" dirty="0"/>
              <a:t> 29.4 m3, </a:t>
            </a:r>
            <a:r>
              <a:rPr lang="es-CO" dirty="0" err="1"/>
              <a:t>which</a:t>
            </a:r>
            <a:r>
              <a:rPr lang="es-CO" dirty="0"/>
              <a:t> </a:t>
            </a:r>
            <a:r>
              <a:rPr lang="es-CO" dirty="0" err="1"/>
              <a:t>is</a:t>
            </a:r>
            <a:r>
              <a:rPr lang="es-CO" dirty="0"/>
              <a:t> </a:t>
            </a:r>
            <a:r>
              <a:rPr lang="es-CO" dirty="0" err="1"/>
              <a:t>only</a:t>
            </a:r>
            <a:r>
              <a:rPr lang="es-CO" dirty="0"/>
              <a:t> 4% of </a:t>
            </a:r>
            <a:r>
              <a:rPr lang="es-CO" dirty="0" err="1"/>
              <a:t>the</a:t>
            </a:r>
            <a:r>
              <a:rPr lang="es-CO" dirty="0"/>
              <a:t> </a:t>
            </a:r>
            <a:r>
              <a:rPr lang="es-CO" dirty="0" err="1"/>
              <a:t>ﬂooding</a:t>
            </a:r>
            <a:r>
              <a:rPr lang="es-CO" dirty="0"/>
              <a:t> </a:t>
            </a:r>
            <a:r>
              <a:rPr lang="es-CO" dirty="0" err="1"/>
              <a:t>that</a:t>
            </a:r>
            <a:r>
              <a:rPr lang="es-CO" dirty="0"/>
              <a:t> </a:t>
            </a:r>
            <a:r>
              <a:rPr lang="es-CO" dirty="0" err="1"/>
              <a:t>occurs</a:t>
            </a:r>
            <a:r>
              <a:rPr lang="es-CO" dirty="0"/>
              <a:t> </a:t>
            </a:r>
            <a:r>
              <a:rPr lang="es-CO" dirty="0" err="1"/>
              <a:t>for</a:t>
            </a:r>
            <a:r>
              <a:rPr lang="es-CO" dirty="0"/>
              <a:t> </a:t>
            </a:r>
            <a:r>
              <a:rPr lang="es-CO" dirty="0" err="1"/>
              <a:t>the</a:t>
            </a:r>
            <a:r>
              <a:rPr lang="es-CO" dirty="0"/>
              <a:t> </a:t>
            </a:r>
            <a:r>
              <a:rPr lang="es-CO" dirty="0" err="1"/>
              <a:t>uncontrolled</a:t>
            </a:r>
            <a:r>
              <a:rPr lang="es-CO" dirty="0"/>
              <a:t> case. </a:t>
            </a:r>
            <a:r>
              <a:rPr lang="es-CO" dirty="0" err="1"/>
              <a:t>Finally</a:t>
            </a:r>
            <a:r>
              <a:rPr lang="es-CO" dirty="0"/>
              <a:t>, </a:t>
            </a:r>
            <a:r>
              <a:rPr lang="es-CO" dirty="0" err="1"/>
              <a:t>contrary</a:t>
            </a:r>
            <a:r>
              <a:rPr lang="es-CO" dirty="0"/>
              <a:t> to </a:t>
            </a:r>
            <a:r>
              <a:rPr lang="es-CO" dirty="0" err="1"/>
              <a:t>what</a:t>
            </a:r>
            <a:r>
              <a:rPr lang="es-CO" dirty="0"/>
              <a:t>  </a:t>
            </a:r>
            <a:r>
              <a:rPr lang="es-CO" dirty="0" err="1"/>
              <a:t>happens</a:t>
            </a:r>
            <a:r>
              <a:rPr lang="es-CO" dirty="0"/>
              <a:t> in </a:t>
            </a:r>
            <a:r>
              <a:rPr lang="es-CO" dirty="0" err="1"/>
              <a:t>the</a:t>
            </a:r>
            <a:r>
              <a:rPr lang="es-CO" dirty="0"/>
              <a:t> </a:t>
            </a:r>
            <a:r>
              <a:rPr lang="es-CO" dirty="0" err="1"/>
              <a:t>uncontrolled</a:t>
            </a:r>
            <a:r>
              <a:rPr lang="es-CO" dirty="0"/>
              <a:t> </a:t>
            </a:r>
            <a:r>
              <a:rPr lang="es-CO" dirty="0" err="1"/>
              <a:t>scenario</a:t>
            </a:r>
            <a:r>
              <a:rPr lang="es-CO" dirty="0"/>
              <a:t> </a:t>
            </a:r>
            <a:r>
              <a:rPr lang="es-CO" dirty="0" err="1"/>
              <a:t>where</a:t>
            </a:r>
            <a:r>
              <a:rPr lang="es-CO" dirty="0"/>
              <a:t> </a:t>
            </a:r>
            <a:r>
              <a:rPr lang="es-CO" dirty="0" err="1"/>
              <a:t>high</a:t>
            </a:r>
            <a:r>
              <a:rPr lang="es-CO" dirty="0"/>
              <a:t> </a:t>
            </a:r>
            <a:r>
              <a:rPr lang="es-CO" dirty="0" err="1"/>
              <a:t>ﬂooding</a:t>
            </a:r>
            <a:r>
              <a:rPr lang="es-CO" dirty="0"/>
              <a:t> </a:t>
            </a:r>
            <a:r>
              <a:rPr lang="es-CO" dirty="0" err="1"/>
              <a:t>is</a:t>
            </a:r>
            <a:r>
              <a:rPr lang="es-CO" dirty="0"/>
              <a:t> </a:t>
            </a:r>
            <a:r>
              <a:rPr lang="es-CO" dirty="0" err="1"/>
              <a:t>concentrated</a:t>
            </a:r>
            <a:r>
              <a:rPr lang="es-CO" dirty="0"/>
              <a:t> in </a:t>
            </a:r>
            <a:r>
              <a:rPr lang="es-CO" dirty="0" err="1"/>
              <a:t>reservoir</a:t>
            </a:r>
            <a:r>
              <a:rPr lang="es-CO" dirty="0"/>
              <a:t> 14, </a:t>
            </a:r>
            <a:r>
              <a:rPr lang="es-CO" dirty="0" err="1"/>
              <a:t>the</a:t>
            </a:r>
            <a:r>
              <a:rPr lang="es-CO" dirty="0"/>
              <a:t> </a:t>
            </a:r>
            <a:r>
              <a:rPr lang="es-CO" dirty="0" err="1"/>
              <a:t>controlled</a:t>
            </a:r>
            <a:r>
              <a:rPr lang="es-CO" dirty="0"/>
              <a:t> case shows </a:t>
            </a:r>
            <a:r>
              <a:rPr lang="es-CO" dirty="0" err="1"/>
              <a:t>that</a:t>
            </a:r>
            <a:r>
              <a:rPr lang="es-CO" dirty="0"/>
              <a:t> </a:t>
            </a:r>
            <a:r>
              <a:rPr lang="es-CO" dirty="0" err="1"/>
              <a:t>small</a:t>
            </a:r>
            <a:r>
              <a:rPr lang="es-CO" dirty="0"/>
              <a:t> </a:t>
            </a:r>
            <a:r>
              <a:rPr lang="es-CO" dirty="0" err="1"/>
              <a:t>ﬂoods</a:t>
            </a:r>
            <a:r>
              <a:rPr lang="es-CO" dirty="0"/>
              <a:t> </a:t>
            </a:r>
            <a:r>
              <a:rPr lang="es-CO" dirty="0" err="1"/>
              <a:t>occur</a:t>
            </a:r>
            <a:r>
              <a:rPr lang="es-CO" dirty="0"/>
              <a:t> in </a:t>
            </a:r>
            <a:r>
              <a:rPr lang="es-CO" dirty="0" err="1"/>
              <a:t>reservoirs</a:t>
            </a:r>
            <a:r>
              <a:rPr lang="es-CO" dirty="0"/>
              <a:t> 3, 4, 8 and 11.</a:t>
            </a:r>
          </a:p>
          <a:p>
            <a:endParaRPr lang="es-CO" dirty="0"/>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50</a:t>
            </a:fld>
            <a:endParaRPr lang="es-ES" altLang="es-CO"/>
          </a:p>
        </p:txBody>
      </p:sp>
    </p:spTree>
    <p:extLst>
      <p:ext uri="{BB962C8B-B14F-4D97-AF65-F5344CB8AC3E}">
        <p14:creationId xmlns:p14="http://schemas.microsoft.com/office/powerpoint/2010/main" val="19353292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The control inputs show that the opening percentage is never violated.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51</a:t>
            </a:fld>
            <a:endParaRPr lang="es-ES" altLang="es-CO"/>
          </a:p>
        </p:txBody>
      </p:sp>
    </p:spTree>
    <p:extLst>
      <p:ext uri="{BB962C8B-B14F-4D97-AF65-F5344CB8AC3E}">
        <p14:creationId xmlns:p14="http://schemas.microsoft.com/office/powerpoint/2010/main" val="2473879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All these problems can be seen as large-scale complex systems (LSCSs). These LSCSs refer to systems comprised of a large number of components, states, inputs, and/or outputs that interact with each other over some given environment. One can think of an LSCS as a system of several interacting subsystems with coupled dynamics and/or constraints. One problem that arises is when each of these sub-systems tries to maximize their own benefits. In order to address this type of problems, Game Theory has been found to be an interesting way to cope with it. As you can see, there have been several books and monographs that explain how game-theoretical methods can be used to solve some of this type of problems.</a:t>
            </a:r>
            <a:r>
              <a:rPr lang="es-CO" dirty="0">
                <a:effectLst/>
              </a:rPr>
              <a:t> </a:t>
            </a:r>
            <a:endParaRPr lang="es-CO" dirty="0"/>
          </a:p>
        </p:txBody>
      </p:sp>
      <p:sp>
        <p:nvSpPr>
          <p:cNvPr id="4" name="Marcador de número de diapositiva 3"/>
          <p:cNvSpPr>
            <a:spLocks noGrp="1"/>
          </p:cNvSpPr>
          <p:nvPr>
            <p:ph type="sldNum" sz="quarter" idx="10"/>
          </p:nvPr>
        </p:nvSpPr>
        <p:spPr/>
        <p:txBody>
          <a:bodyPr/>
          <a:lstStyle/>
          <a:p>
            <a:fld id="{86E59F6A-63C7-D24C-8929-2277F4D6FA44}" type="slidenum">
              <a:rPr lang="es-ES" smtClean="0"/>
              <a:t>5</a:t>
            </a:fld>
            <a:endParaRPr lang="es-ES"/>
          </a:p>
        </p:txBody>
      </p:sp>
    </p:spTree>
    <p:extLst>
      <p:ext uri="{BB962C8B-B14F-4D97-AF65-F5344CB8AC3E}">
        <p14:creationId xmlns:p14="http://schemas.microsoft.com/office/powerpoint/2010/main" val="2643032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70000" lnSpcReduction="20000"/>
          </a:bodyPr>
          <a:lstStyle/>
          <a:p>
            <a:r>
              <a:rPr lang="en-US" sz="1200" kern="1200" dirty="0">
                <a:solidFill>
                  <a:schemeClr val="tx1"/>
                </a:solidFill>
                <a:effectLst/>
                <a:latin typeface="+mn-lt"/>
                <a:ea typeface="ＭＳ Ｐゴシック" charset="0"/>
                <a:cs typeface="ＭＳ Ｐゴシック" charset="0"/>
              </a:rPr>
              <a:t>Some results are shown compared to some classical controllers. In this case, the MPC is designed as a centralized controller. We have also assumed that we can amplify/decrease the rain by a factor between +/- 10%.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The fact that LQR and replicator dynamics scale much better than MPC is a consequence of the decentralized nature of the </a:t>
            </a:r>
            <a:r>
              <a:rPr lang="es-CO" sz="1200" kern="1200" dirty="0" err="1">
                <a:solidFill>
                  <a:schemeClr val="tx1"/>
                </a:solidFill>
                <a:effectLst/>
                <a:latin typeface="+mn-lt"/>
                <a:ea typeface="ＭＳ Ｐゴシック" charset="0"/>
                <a:cs typeface="ＭＳ Ｐゴシック" charset="0"/>
              </a:rPr>
              <a:t>ﬁ</a:t>
            </a:r>
            <a:r>
              <a:rPr lang="en-US" sz="1200" kern="1200" dirty="0" err="1">
                <a:solidFill>
                  <a:schemeClr val="tx1"/>
                </a:solidFill>
                <a:effectLst/>
                <a:latin typeface="+mn-lt"/>
                <a:ea typeface="ＭＳ Ｐゴシック" charset="0"/>
                <a:cs typeface="ＭＳ Ｐゴシック" charset="0"/>
              </a:rPr>
              <a:t>rst</a:t>
            </a:r>
            <a:r>
              <a:rPr lang="en-US" sz="1200" kern="1200" dirty="0">
                <a:solidFill>
                  <a:schemeClr val="tx1"/>
                </a:solidFill>
                <a:effectLst/>
                <a:latin typeface="+mn-lt"/>
                <a:ea typeface="ＭＳ Ｐゴシック" charset="0"/>
                <a:cs typeface="ＭＳ Ｐゴシック" charset="0"/>
              </a:rPr>
              <a:t> two controllers, whose parallelization plays a key role (i.e., each UDS sub-system is capable of computing its own control inputs independently). In addition, another factor that makes replicator dynamics beat the two optimization-based methods in terms of scalability is the different paradigm that replicator dynamics use to update the control inputs. </a:t>
            </a:r>
            <a:r>
              <a:rPr lang="en-US" sz="1200" kern="1200" dirty="0" err="1">
                <a:solidFill>
                  <a:schemeClr val="tx1"/>
                </a:solidFill>
                <a:effectLst/>
                <a:latin typeface="+mn-lt"/>
                <a:ea typeface="ＭＳ Ｐゴシック" charset="0"/>
                <a:cs typeface="ＭＳ Ｐゴシック" charset="0"/>
              </a:rPr>
              <a:t>Speci</a:t>
            </a:r>
            <a:r>
              <a:rPr lang="es-CO" sz="1200" kern="1200" dirty="0" err="1">
                <a:solidFill>
                  <a:schemeClr val="tx1"/>
                </a:solidFill>
                <a:effectLst/>
                <a:latin typeface="+mn-lt"/>
                <a:ea typeface="ＭＳ Ｐゴシック" charset="0"/>
                <a:cs typeface="ＭＳ Ｐゴシック" charset="0"/>
              </a:rPr>
              <a:t>ﬁ</a:t>
            </a:r>
            <a:r>
              <a:rPr lang="en-US" sz="1200" kern="1200" dirty="0" err="1">
                <a:solidFill>
                  <a:schemeClr val="tx1"/>
                </a:solidFill>
                <a:effectLst/>
                <a:latin typeface="+mn-lt"/>
                <a:ea typeface="ＭＳ Ｐゴシック" charset="0"/>
                <a:cs typeface="ＭＳ Ｐゴシック" charset="0"/>
              </a:rPr>
              <a:t>cally</a:t>
            </a:r>
            <a:r>
              <a:rPr lang="en-US" sz="1200" kern="1200" dirty="0">
                <a:solidFill>
                  <a:schemeClr val="tx1"/>
                </a:solidFill>
                <a:effectLst/>
                <a:latin typeface="+mn-lt"/>
                <a:ea typeface="ＭＳ Ｐゴシック" charset="0"/>
                <a:cs typeface="ＭＳ Ｐゴシック" charset="0"/>
              </a:rPr>
              <a:t>, when the UDS scale increases, optimization-based controllers require to solve minimization problems with a larger number of decision variables (under this situation, centralized MPC is highly penalized because it must deal with all decision variables of the whole UDS). On the contrary, replicator dynamics only need the evaluation of more algebraic equations to update the control input. As explained before, this evaluation requires </a:t>
            </a:r>
            <a:r>
              <a:rPr lang="en-US" sz="1200" kern="1200" dirty="0" err="1">
                <a:solidFill>
                  <a:schemeClr val="tx1"/>
                </a:solidFill>
                <a:effectLst/>
                <a:latin typeface="+mn-lt"/>
                <a:ea typeface="ＭＳ Ｐゴシック" charset="0"/>
                <a:cs typeface="ＭＳ Ｐゴシック" charset="0"/>
              </a:rPr>
              <a:t>signi</a:t>
            </a:r>
            <a:r>
              <a:rPr lang="es-CO" sz="1200" kern="1200" dirty="0" err="1">
                <a:solidFill>
                  <a:schemeClr val="tx1"/>
                </a:solidFill>
                <a:effectLst/>
                <a:latin typeface="+mn-lt"/>
                <a:ea typeface="ＭＳ Ｐゴシック" charset="0"/>
                <a:cs typeface="ＭＳ Ｐゴシック" charset="0"/>
              </a:rPr>
              <a:t>ﬁ</a:t>
            </a:r>
            <a:r>
              <a:rPr lang="en-US" sz="1200" kern="1200" dirty="0" err="1">
                <a:solidFill>
                  <a:schemeClr val="tx1"/>
                </a:solidFill>
                <a:effectLst/>
                <a:latin typeface="+mn-lt"/>
                <a:ea typeface="ＭＳ Ｐゴシック" charset="0"/>
                <a:cs typeface="ＭＳ Ｐゴシック" charset="0"/>
              </a:rPr>
              <a:t>cantly</a:t>
            </a:r>
            <a:r>
              <a:rPr lang="en-US" sz="1200" kern="1200" dirty="0">
                <a:solidFill>
                  <a:schemeClr val="tx1"/>
                </a:solidFill>
                <a:effectLst/>
                <a:latin typeface="+mn-lt"/>
                <a:ea typeface="ＭＳ Ｐゴシック" charset="0"/>
                <a:cs typeface="ＭＳ Ｐゴシック" charset="0"/>
              </a:rPr>
              <a:t> lower computations than solving a constrained optimization problem.</a:t>
            </a:r>
            <a:endParaRPr lang="es-CO" sz="1200" kern="1200" dirty="0">
              <a:solidFill>
                <a:schemeClr val="tx1"/>
              </a:solidFill>
              <a:effectLst/>
              <a:latin typeface="+mn-lt"/>
              <a:ea typeface="ＭＳ Ｐゴシック" charset="0"/>
              <a:cs typeface="ＭＳ Ｐゴシック" charset="0"/>
            </a:endParaRPr>
          </a:p>
          <a:p>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begin</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table</a:t>
            </a:r>
            <a:r>
              <a:rPr lang="es-CO" sz="1200" kern="1200" dirty="0">
                <a:solidFill>
                  <a:schemeClr val="tx1"/>
                </a:solidFill>
                <a:effectLst/>
                <a:latin typeface="+mn-lt"/>
                <a:ea typeface="ＭＳ Ｐゴシック" charset="0"/>
                <a:cs typeface="ＭＳ Ｐゴシック" charset="0"/>
              </a:rPr>
              <a:t>*}[h!]</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begin</a:t>
            </a:r>
            <a:r>
              <a:rPr lang="es-CO" sz="1200" kern="1200" dirty="0">
                <a:solidFill>
                  <a:schemeClr val="tx1"/>
                </a:solidFill>
                <a:effectLst/>
                <a:latin typeface="+mn-lt"/>
                <a:ea typeface="ＭＳ Ｐゴシック" charset="0"/>
                <a:cs typeface="ＭＳ Ｐゴシック" charset="0"/>
              </a:rPr>
              <a:t>{center}</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begin</a:t>
            </a:r>
            <a:r>
              <a:rPr lang="es-CO" sz="1200" kern="1200" dirty="0">
                <a:solidFill>
                  <a:schemeClr val="tx1"/>
                </a:solidFill>
                <a:effectLst/>
                <a:latin typeface="+mn-lt"/>
                <a:ea typeface="ＭＳ Ｐゴシック" charset="0"/>
                <a:cs typeface="ＭＳ Ｐゴシック" charset="0"/>
              </a:rPr>
              <a:t>{tabular}{</a:t>
            </a:r>
            <a:r>
              <a:rPr lang="es-CO" sz="1200" kern="1200" dirty="0" err="1">
                <a:solidFill>
                  <a:schemeClr val="tx1"/>
                </a:solidFill>
                <a:effectLst/>
                <a:latin typeface="+mn-lt"/>
                <a:ea typeface="ＭＳ Ｐゴシック" charset="0"/>
                <a:cs typeface="ＭＳ Ｐゴシック" charset="0"/>
              </a:rPr>
              <a:t>c|ccccc</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hline</a:t>
            </a:r>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hline</a:t>
            </a:r>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 &amp; \</a:t>
            </a:r>
            <a:r>
              <a:rPr lang="es-CO" sz="1200" kern="1200" dirty="0" err="1">
                <a:solidFill>
                  <a:schemeClr val="tx1"/>
                </a:solidFill>
                <a:effectLst/>
                <a:latin typeface="+mn-lt"/>
                <a:ea typeface="ＭＳ Ｐゴシック" charset="0"/>
                <a:cs typeface="ＭＳ Ｐゴシック" charset="0"/>
              </a:rPr>
              <a:t>multicolumn</a:t>
            </a:r>
            <a:r>
              <a:rPr lang="es-CO" sz="1200" kern="1200" dirty="0">
                <a:solidFill>
                  <a:schemeClr val="tx1"/>
                </a:solidFill>
                <a:effectLst/>
                <a:latin typeface="+mn-lt"/>
                <a:ea typeface="ＭＳ Ｐゴシック" charset="0"/>
                <a:cs typeface="ＭＳ Ｐゴシック" charset="0"/>
              </a:rPr>
              <a:t>{5}{c}{</a:t>
            </a:r>
            <a:r>
              <a:rPr lang="es-CO" sz="1200" kern="1200" dirty="0" err="1">
                <a:solidFill>
                  <a:schemeClr val="tx1"/>
                </a:solidFill>
                <a:effectLst/>
                <a:latin typeface="+mn-lt"/>
                <a:ea typeface="ＭＳ Ｐゴシック" charset="0"/>
                <a:cs typeface="ＭＳ Ｐゴシック" charset="0"/>
              </a:rPr>
              <a:t>Computational</a:t>
            </a:r>
            <a:r>
              <a:rPr lang="es-CO" sz="1200" kern="1200" dirty="0">
                <a:solidFill>
                  <a:schemeClr val="tx1"/>
                </a:solidFill>
                <a:effectLst/>
                <a:latin typeface="+mn-lt"/>
                <a:ea typeface="ＭＳ Ｐゴシック" charset="0"/>
                <a:cs typeface="ＭＳ Ｐゴシック" charset="0"/>
              </a:rPr>
              <a:t> time [s]} \\</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cline</a:t>
            </a:r>
            <a:r>
              <a:rPr lang="es-CO" sz="1200" kern="1200" dirty="0">
                <a:solidFill>
                  <a:schemeClr val="tx1"/>
                </a:solidFill>
                <a:effectLst/>
                <a:latin typeface="+mn-lt"/>
                <a:ea typeface="ＭＳ Ｐゴシック" charset="0"/>
                <a:cs typeface="ＭＳ Ｐゴシック" charset="0"/>
              </a:rPr>
              <a:t>{2-6}</a:t>
            </a:r>
          </a:p>
          <a:p>
            <a:r>
              <a:rPr lang="es-CO" sz="1200" kern="1200" dirty="0" err="1">
                <a:solidFill>
                  <a:schemeClr val="tx1"/>
                </a:solidFill>
                <a:effectLst/>
                <a:latin typeface="+mn-lt"/>
                <a:ea typeface="ＭＳ Ｐゴシック" charset="0"/>
                <a:cs typeface="ＭＳ Ｐゴシック" charset="0"/>
              </a:rPr>
              <a:t>Controller</a:t>
            </a:r>
            <a:r>
              <a:rPr lang="es-CO" sz="1200" kern="1200" dirty="0">
                <a:solidFill>
                  <a:schemeClr val="tx1"/>
                </a:solidFill>
                <a:effectLst/>
                <a:latin typeface="+mn-lt"/>
                <a:ea typeface="ＭＳ Ｐゴシック" charset="0"/>
                <a:cs typeface="ＭＳ Ｐゴシック" charset="0"/>
              </a:rPr>
              <a:t> &amp; \</a:t>
            </a:r>
            <a:r>
              <a:rPr lang="es-CO" sz="1200" kern="1200" dirty="0" err="1">
                <a:solidFill>
                  <a:schemeClr val="tx1"/>
                </a:solidFill>
                <a:effectLst/>
                <a:latin typeface="+mn-lt"/>
                <a:ea typeface="ＭＳ Ｐゴシック" charset="0"/>
                <a:cs typeface="ＭＳ Ｐゴシック" charset="0"/>
              </a:rPr>
              <a:t>multicolumn</a:t>
            </a:r>
            <a:r>
              <a:rPr lang="es-CO" sz="1200" kern="1200" dirty="0">
                <a:solidFill>
                  <a:schemeClr val="tx1"/>
                </a:solidFill>
                <a:effectLst/>
                <a:latin typeface="+mn-lt"/>
                <a:ea typeface="ＭＳ Ｐゴシック" charset="0"/>
                <a:cs typeface="ＭＳ Ｐゴシック" charset="0"/>
              </a:rPr>
              <a:t>{5}{c}{Case </a:t>
            </a:r>
            <a:r>
              <a:rPr lang="es-CO" sz="1200" kern="1200" dirty="0" err="1">
                <a:solidFill>
                  <a:schemeClr val="tx1"/>
                </a:solidFill>
                <a:effectLst/>
                <a:latin typeface="+mn-lt"/>
                <a:ea typeface="ＭＳ Ｐゴシック" charset="0"/>
                <a:cs typeface="ＭＳ Ｐゴシック" charset="0"/>
              </a:rPr>
              <a:t>study</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&amp; $r_{0.95}$ &amp; $r_{1.00}$ &amp; $r_{1.05}$ &amp; $r_{1.10}$ &amp; </a:t>
            </a:r>
            <a:r>
              <a:rPr lang="es-CO" sz="1200" kern="1200" dirty="0" err="1">
                <a:solidFill>
                  <a:schemeClr val="tx1"/>
                </a:solidFill>
                <a:effectLst/>
                <a:latin typeface="+mn-lt"/>
                <a:ea typeface="ＭＳ Ｐゴシック" charset="0"/>
                <a:cs typeface="ＭＳ Ｐゴシック" charset="0"/>
              </a:rPr>
              <a:t>Average</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hline</a:t>
            </a:r>
            <a:endParaRPr lang="es-CO" sz="1200" kern="1200" dirty="0">
              <a:solidFill>
                <a:schemeClr val="tx1"/>
              </a:solidFill>
              <a:effectLst/>
              <a:latin typeface="+mn-lt"/>
              <a:ea typeface="ＭＳ Ｐゴシック" charset="0"/>
              <a:cs typeface="ＭＳ Ｐゴシック" charset="0"/>
            </a:endParaRPr>
          </a:p>
          <a:p>
            <a:r>
              <a:rPr lang="es-CO" sz="1200" kern="1200" dirty="0" err="1">
                <a:solidFill>
                  <a:schemeClr val="tx1"/>
                </a:solidFill>
                <a:effectLst/>
                <a:latin typeface="+mn-lt"/>
                <a:ea typeface="ＭＳ Ｐゴシック" charset="0"/>
                <a:cs typeface="ＭＳ Ｐゴシック" charset="0"/>
              </a:rPr>
              <a:t>Replicator</a:t>
            </a:r>
            <a:r>
              <a:rPr lang="es-CO" sz="1200" kern="1200" dirty="0">
                <a:solidFill>
                  <a:schemeClr val="tx1"/>
                </a:solidFill>
                <a:effectLst/>
                <a:latin typeface="+mn-lt"/>
                <a:ea typeface="ＭＳ Ｐゴシック" charset="0"/>
                <a:cs typeface="ＭＳ Ｐゴシック" charset="0"/>
              </a:rPr>
              <a:t> </a:t>
            </a:r>
            <a:r>
              <a:rPr lang="es-CO" sz="1200" kern="1200" dirty="0" err="1">
                <a:solidFill>
                  <a:schemeClr val="tx1"/>
                </a:solidFill>
                <a:effectLst/>
                <a:latin typeface="+mn-lt"/>
                <a:ea typeface="ＭＳ Ｐゴシック" charset="0"/>
                <a:cs typeface="ＭＳ Ｐゴシック" charset="0"/>
              </a:rPr>
              <a:t>dynamics</a:t>
            </a:r>
            <a:r>
              <a:rPr lang="es-CO" sz="1200" kern="1200" dirty="0">
                <a:solidFill>
                  <a:schemeClr val="tx1"/>
                </a:solidFill>
                <a:effectLst/>
                <a:latin typeface="+mn-lt"/>
                <a:ea typeface="ＭＳ Ｐゴシック" charset="0"/>
                <a:cs typeface="ＭＳ Ｐゴシック" charset="0"/>
              </a:rPr>
              <a:t> &amp; 2.01 &amp; 2.07 &amp; 2.06 &amp; 2.15 &amp; \</a:t>
            </a:r>
            <a:r>
              <a:rPr lang="es-CO" sz="1200" kern="1200" dirty="0" err="1">
                <a:solidFill>
                  <a:schemeClr val="tx1"/>
                </a:solidFill>
                <a:effectLst/>
                <a:latin typeface="+mn-lt"/>
                <a:ea typeface="ＭＳ Ｐゴシック" charset="0"/>
                <a:cs typeface="ＭＳ Ｐゴシック" charset="0"/>
              </a:rPr>
              <a:t>bf</a:t>
            </a:r>
            <a:r>
              <a:rPr lang="es-CO" sz="1200" kern="1200" dirty="0">
                <a:solidFill>
                  <a:schemeClr val="tx1"/>
                </a:solidFill>
                <a:effectLst/>
                <a:latin typeface="+mn-lt"/>
                <a:ea typeface="ＭＳ Ｐゴシック" charset="0"/>
                <a:cs typeface="ＭＳ Ｐゴシック" charset="0"/>
              </a:rPr>
              <a:t>{2.07}\\</a:t>
            </a:r>
          </a:p>
          <a:p>
            <a:r>
              <a:rPr lang="es-CO" sz="1200" kern="1200" dirty="0">
                <a:solidFill>
                  <a:schemeClr val="tx1"/>
                </a:solidFill>
                <a:effectLst/>
                <a:latin typeface="+mn-lt"/>
                <a:ea typeface="ＭＳ Ｐゴシック" charset="0"/>
                <a:cs typeface="ＭＳ Ｐゴシック" charset="0"/>
              </a:rPr>
              <a:t>LQR &amp; 12.68 &amp; 12.75 &amp; 12.78 &amp; 12.80 &amp; \</a:t>
            </a:r>
            <a:r>
              <a:rPr lang="es-CO" sz="1200" kern="1200" dirty="0" err="1">
                <a:solidFill>
                  <a:schemeClr val="tx1"/>
                </a:solidFill>
                <a:effectLst/>
                <a:latin typeface="+mn-lt"/>
                <a:ea typeface="ＭＳ Ｐゴシック" charset="0"/>
                <a:cs typeface="ＭＳ Ｐゴシック" charset="0"/>
              </a:rPr>
              <a:t>bf</a:t>
            </a:r>
            <a:r>
              <a:rPr lang="es-CO" sz="1200" kern="1200" dirty="0">
                <a:solidFill>
                  <a:schemeClr val="tx1"/>
                </a:solidFill>
                <a:effectLst/>
                <a:latin typeface="+mn-lt"/>
                <a:ea typeface="ＭＳ Ｐゴシック" charset="0"/>
                <a:cs typeface="ＭＳ Ｐゴシック" charset="0"/>
              </a:rPr>
              <a:t>{12.75}\\ </a:t>
            </a:r>
          </a:p>
          <a:p>
            <a:r>
              <a:rPr lang="es-CO" sz="1200" kern="1200" dirty="0">
                <a:solidFill>
                  <a:schemeClr val="tx1"/>
                </a:solidFill>
                <a:effectLst/>
                <a:latin typeface="+mn-lt"/>
                <a:ea typeface="ＭＳ Ｐゴシック" charset="0"/>
                <a:cs typeface="ＭＳ Ｐゴシック" charset="0"/>
              </a:rPr>
              <a:t>MPC &amp;  248.36 &amp; 252.21 &amp; 255.78 &amp; 257.83 &amp; \</a:t>
            </a:r>
            <a:r>
              <a:rPr lang="es-CO" sz="1200" kern="1200" dirty="0" err="1">
                <a:solidFill>
                  <a:schemeClr val="tx1"/>
                </a:solidFill>
                <a:effectLst/>
                <a:latin typeface="+mn-lt"/>
                <a:ea typeface="ＭＳ Ｐゴシック" charset="0"/>
                <a:cs typeface="ＭＳ Ｐゴシック" charset="0"/>
              </a:rPr>
              <a:t>bf</a:t>
            </a:r>
            <a:r>
              <a:rPr lang="es-CO" sz="1200" kern="1200" dirty="0">
                <a:solidFill>
                  <a:schemeClr val="tx1"/>
                </a:solidFill>
                <a:effectLst/>
                <a:latin typeface="+mn-lt"/>
                <a:ea typeface="ＭＳ Ｐゴシック" charset="0"/>
                <a:cs typeface="ＭＳ Ｐゴシック" charset="0"/>
              </a:rPr>
              <a:t>{253.54}\\</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hline</a:t>
            </a:r>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hline</a:t>
            </a:r>
            <a:endParaRPr lang="es-CO" sz="1200" kern="1200" dirty="0">
              <a:solidFill>
                <a:schemeClr val="tx1"/>
              </a:solidFill>
              <a:effectLst/>
              <a:latin typeface="+mn-lt"/>
              <a:ea typeface="ＭＳ Ｐゴシック" charset="0"/>
              <a:cs typeface="ＭＳ Ｐゴシック" charset="0"/>
            </a:endParaRP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end</a:t>
            </a:r>
            <a:r>
              <a:rPr lang="es-CO" sz="1200" kern="1200" dirty="0">
                <a:solidFill>
                  <a:schemeClr val="tx1"/>
                </a:solidFill>
                <a:effectLst/>
                <a:latin typeface="+mn-lt"/>
                <a:ea typeface="ＭＳ Ｐゴシック" charset="0"/>
                <a:cs typeface="ＭＳ Ｐゴシック" charset="0"/>
              </a:rPr>
              <a:t>{tabular}</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end</a:t>
            </a:r>
            <a:r>
              <a:rPr lang="es-CO" sz="1200" kern="1200" dirty="0">
                <a:solidFill>
                  <a:schemeClr val="tx1"/>
                </a:solidFill>
                <a:effectLst/>
                <a:latin typeface="+mn-lt"/>
                <a:ea typeface="ＭＳ Ｐゴシック" charset="0"/>
                <a:cs typeface="ＭＳ Ｐゴシック" charset="0"/>
              </a:rPr>
              <a:t>{center}</a:t>
            </a:r>
          </a:p>
          <a:p>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end</a:t>
            </a:r>
            <a:r>
              <a:rPr lang="es-CO" sz="1200" kern="1200" dirty="0">
                <a:solidFill>
                  <a:schemeClr val="tx1"/>
                </a:solidFill>
                <a:effectLst/>
                <a:latin typeface="+mn-lt"/>
                <a:ea typeface="ＭＳ Ｐゴシック" charset="0"/>
                <a:cs typeface="ＭＳ Ｐゴシック" charset="0"/>
              </a:rPr>
              <a:t>{</a:t>
            </a:r>
            <a:r>
              <a:rPr lang="es-CO" sz="1200" kern="1200" dirty="0" err="1">
                <a:solidFill>
                  <a:schemeClr val="tx1"/>
                </a:solidFill>
                <a:effectLst/>
                <a:latin typeface="+mn-lt"/>
                <a:ea typeface="ＭＳ Ｐゴシック" charset="0"/>
                <a:cs typeface="ＭＳ Ｐゴシック" charset="0"/>
              </a:rPr>
              <a:t>table</a:t>
            </a:r>
            <a:r>
              <a:rPr lang="es-CO" sz="1200" kern="1200" dirty="0">
                <a:solidFill>
                  <a:schemeClr val="tx1"/>
                </a:solidFill>
                <a:effectLst/>
                <a:latin typeface="+mn-lt"/>
                <a:ea typeface="ＭＳ Ｐゴシック" charset="0"/>
                <a:cs typeface="ＭＳ Ｐゴシック" charset="0"/>
              </a:rPr>
              <a:t>*}</a:t>
            </a:r>
          </a:p>
          <a:p>
            <a:r>
              <a:rPr lang="es-CO" sz="1200" kern="1200" dirty="0">
                <a:solidFill>
                  <a:schemeClr val="tx1"/>
                </a:solidFill>
                <a:effectLst/>
                <a:latin typeface="+mn-lt"/>
                <a:ea typeface="ＭＳ Ｐゴシック" charset="0"/>
                <a:cs typeface="ＭＳ Ｐゴシック" charset="0"/>
              </a:rPr>
              <a:t>%</a:t>
            </a: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52</a:t>
            </a:fld>
            <a:endParaRPr lang="es-ES" altLang="es-CO"/>
          </a:p>
        </p:txBody>
      </p:sp>
    </p:spTree>
    <p:extLst>
      <p:ext uri="{BB962C8B-B14F-4D97-AF65-F5344CB8AC3E}">
        <p14:creationId xmlns:p14="http://schemas.microsoft.com/office/powerpoint/2010/main" val="3729955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Now, I want to present a recent approach that we have started to work, where we change the PDM in order to be able to include equality constraints. This approach will help to consider other problems than the previous approach, as I will try to show next.</a:t>
            </a:r>
            <a:r>
              <a:rPr lang="es-CO" dirty="0">
                <a:effectLst/>
              </a:rPr>
              <a:t>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54</a:t>
            </a:fld>
            <a:endParaRPr lang="es-ES" altLang="es-CO"/>
          </a:p>
        </p:txBody>
      </p:sp>
    </p:spTree>
    <p:extLst>
      <p:ext uri="{BB962C8B-B14F-4D97-AF65-F5344CB8AC3E}">
        <p14:creationId xmlns:p14="http://schemas.microsoft.com/office/powerpoint/2010/main" val="524343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Recall our considered framework. Depending on the form of f, different classes of games can be considered. One important class is a stable game. In this case, we should satisfy the monotonicity condition for all x and z in Delta.</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Another important class of population games is the one of full potential games.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If the game is both stable and full potential, then such a game is a full potential game with concave potential function </a:t>
            </a:r>
            <a:r>
              <a:rPr lang="en-US" sz="1200" kern="1200" dirty="0" err="1">
                <a:solidFill>
                  <a:schemeClr val="tx1"/>
                </a:solidFill>
                <a:effectLst/>
                <a:latin typeface="+mn-lt"/>
                <a:ea typeface="ＭＳ Ｐゴシック" charset="0"/>
                <a:cs typeface="ＭＳ Ｐゴシック" charset="0"/>
              </a:rPr>
              <a:t>varphi</a:t>
            </a:r>
            <a:r>
              <a:rPr lang="en-US" sz="1200" kern="1200" dirty="0">
                <a:solidFill>
                  <a:schemeClr val="tx1"/>
                </a:solidFill>
                <a:effectLst/>
                <a:latin typeface="+mn-lt"/>
                <a:ea typeface="ＭＳ Ｐゴシック" charset="0"/>
                <a:cs typeface="ＭＳ Ｐゴシック" charset="0"/>
              </a:rPr>
              <a:t>, which would be part of the problem that we will introduce next.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55</a:t>
            </a:fld>
            <a:endParaRPr lang="es-ES" altLang="es-CO"/>
          </a:p>
        </p:txBody>
      </p:sp>
    </p:spTree>
    <p:extLst>
      <p:ext uri="{BB962C8B-B14F-4D97-AF65-F5344CB8AC3E}">
        <p14:creationId xmlns:p14="http://schemas.microsoft.com/office/powerpoint/2010/main" val="474930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We assume that the strategic distribution evolves according to the Smith dynamics, which were developed originally for traffic assignment. Regarding the payoff signals in the conventional framework, as we saw in the previous approach, the payoff is equal to the fitness. In this part of the talk, we left the payoffs be determined by an additional dynamical system, which will be introduced next.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56</a:t>
            </a:fld>
            <a:endParaRPr lang="es-ES" altLang="es-CO"/>
          </a:p>
        </p:txBody>
      </p:sp>
    </p:spTree>
    <p:extLst>
      <p:ext uri="{BB962C8B-B14F-4D97-AF65-F5344CB8AC3E}">
        <p14:creationId xmlns:p14="http://schemas.microsoft.com/office/powerpoint/2010/main" val="33371668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We assume that the strategic distribution evolves according to the Smith dynamics, which were developed originally for traffic assignment. Regarding the payoff signals in the conventional framework, as we saw in the previous approach, the payoff is equal to the fitness. In this part of the talk, we left the payoffs be determined by an additional dynamical system, which will be introduced next.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57</a:t>
            </a:fld>
            <a:endParaRPr lang="es-ES" altLang="es-CO"/>
          </a:p>
        </p:txBody>
      </p:sp>
    </p:spTree>
    <p:extLst>
      <p:ext uri="{BB962C8B-B14F-4D97-AF65-F5344CB8AC3E}">
        <p14:creationId xmlns:p14="http://schemas.microsoft.com/office/powerpoint/2010/main" val="3395316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We assume that the strategic distribution evolves according to the Smith dynamics, which were developed originally for traffic assignment. Regarding the payoff signals in the conventional framework, as we saw in the previous approach, the payoff is equal to the fitness. In this part of the talk, we left the payoffs be determined by an additional dynamical system, which will be introduced next.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58</a:t>
            </a:fld>
            <a:endParaRPr lang="es-ES" altLang="es-CO"/>
          </a:p>
        </p:txBody>
      </p:sp>
    </p:spTree>
    <p:extLst>
      <p:ext uri="{BB962C8B-B14F-4D97-AF65-F5344CB8AC3E}">
        <p14:creationId xmlns:p14="http://schemas.microsoft.com/office/powerpoint/2010/main" val="3653353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We assume that the strategic distribution evolves according to the Smith dynamics, which were developed originally for traffic assignment. Regarding the payoff signals in the conventional framework, as we saw in the previous approach, the payoff is equal to the fitness. In this part of the talk, we left the payoffs be determined by an additional dynamical system, which will be introduced next.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59</a:t>
            </a:fld>
            <a:endParaRPr lang="es-ES" altLang="es-CO"/>
          </a:p>
        </p:txBody>
      </p:sp>
    </p:spTree>
    <p:extLst>
      <p:ext uri="{BB962C8B-B14F-4D97-AF65-F5344CB8AC3E}">
        <p14:creationId xmlns:p14="http://schemas.microsoft.com/office/powerpoint/2010/main" val="6215702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We assume that the strategic distribution evolves according to the Smith dynamics, which were developed originally for traffic assignment. Regarding the payoff signals in the conventional framework, as we saw in the previous approach, the payoff is equal to the fitness. In this part of the talk, we left the payoffs be determined by an additional dynamical system, which will be introduced next.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60</a:t>
            </a:fld>
            <a:endParaRPr lang="es-ES" altLang="es-CO"/>
          </a:p>
        </p:txBody>
      </p:sp>
    </p:spTree>
    <p:extLst>
      <p:ext uri="{BB962C8B-B14F-4D97-AF65-F5344CB8AC3E}">
        <p14:creationId xmlns:p14="http://schemas.microsoft.com/office/powerpoint/2010/main" val="40700195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We assume that the strategic distribution evolves according to the Smith dynamics, which were developed originally for traffic assignment. Regarding the payoff signals in the conventional framework, as we saw in the previous approach, the payoff is equal to the fitness. In this part of the talk, we left the payoffs be determined by an additional dynamical system, which will be introduced next.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61</a:t>
            </a:fld>
            <a:endParaRPr lang="es-ES" altLang="es-CO"/>
          </a:p>
        </p:txBody>
      </p:sp>
    </p:spTree>
    <p:extLst>
      <p:ext uri="{BB962C8B-B14F-4D97-AF65-F5344CB8AC3E}">
        <p14:creationId xmlns:p14="http://schemas.microsoft.com/office/powerpoint/2010/main" val="1609035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We assume that the strategic distribution evolves according to the Smith dynamics, which were developed originally for traffic assignment. Regarding the payoff signals in the conventional framework, as we saw in the previous approach, the payoff is equal to the fitness. In this part of the talk, we left the payoffs be determined by an additional dynamical system, which will be introduced next.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62</a:t>
            </a:fld>
            <a:endParaRPr lang="es-ES" altLang="es-CO"/>
          </a:p>
        </p:txBody>
      </p:sp>
    </p:spTree>
    <p:extLst>
      <p:ext uri="{BB962C8B-B14F-4D97-AF65-F5344CB8AC3E}">
        <p14:creationId xmlns:p14="http://schemas.microsoft.com/office/powerpoint/2010/main" val="417113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Game theory is the name that is given to the methodology that uses math tools to model and analyze decision making situations.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these situations, there are different actors that are involved (players), which have different objectives.</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Each of the decisions taken affect directly to other players.</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This theory tries to predict the behavior of the players and sometimes it suggests how the players should play in order to maximize their reward.</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The theory was developed by John von Neumann and Oskar </a:t>
            </a:r>
            <a:r>
              <a:rPr lang="en-US" sz="1200" kern="1200" dirty="0" err="1">
                <a:solidFill>
                  <a:schemeClr val="tx1"/>
                </a:solidFill>
                <a:effectLst/>
                <a:latin typeface="+mn-lt"/>
                <a:ea typeface="ＭＳ Ｐゴシック" charset="0"/>
                <a:cs typeface="ＭＳ Ｐゴシック" charset="0"/>
              </a:rPr>
              <a:t>Morgensten</a:t>
            </a:r>
            <a:r>
              <a:rPr lang="en-US" sz="1200" kern="1200" dirty="0">
                <a:solidFill>
                  <a:schemeClr val="tx1"/>
                </a:solidFill>
                <a:effectLst/>
                <a:latin typeface="+mn-lt"/>
                <a:ea typeface="ＭＳ Ｐゴシック" charset="0"/>
                <a:cs typeface="ＭＳ Ｐゴシック" charset="0"/>
              </a:rPr>
              <a:t>, two characters that appear in this picture. One small anecdote regarding the picture, is the fact that the person to the left of Einstein is Mario </a:t>
            </a:r>
            <a:r>
              <a:rPr lang="en-US" sz="1200" kern="1200" dirty="0" err="1">
                <a:solidFill>
                  <a:schemeClr val="tx1"/>
                </a:solidFill>
                <a:effectLst/>
                <a:latin typeface="+mn-lt"/>
                <a:ea typeface="ＭＳ Ｐゴシック" charset="0"/>
                <a:cs typeface="ＭＳ Ｐゴシック" charset="0"/>
              </a:rPr>
              <a:t>Laserna</a:t>
            </a:r>
            <a:r>
              <a:rPr lang="en-US" sz="1200" kern="1200" dirty="0">
                <a:solidFill>
                  <a:schemeClr val="tx1"/>
                </a:solidFill>
                <a:effectLst/>
                <a:latin typeface="+mn-lt"/>
                <a:ea typeface="ＭＳ Ｐゴシック" charset="0"/>
                <a:cs typeface="ＭＳ Ｐゴシック" charset="0"/>
              </a:rPr>
              <a:t>, one of the founders of Universidad de los Andes in 1948.</a:t>
            </a:r>
            <a:endParaRPr lang="es-CO" sz="1200" kern="1200" dirty="0">
              <a:solidFill>
                <a:schemeClr val="tx1"/>
              </a:solidFill>
              <a:effectLst/>
              <a:latin typeface="+mn-lt"/>
              <a:ea typeface="ＭＳ Ｐゴシック" charset="0"/>
              <a:cs typeface="ＭＳ Ｐゴシック" charset="0"/>
            </a:endParaRPr>
          </a:p>
          <a:p>
            <a:endParaRPr lang="es-ES" sz="1200" dirty="0"/>
          </a:p>
          <a:p>
            <a:endParaRPr lang="es-ES" sz="1200" dirty="0"/>
          </a:p>
          <a:p>
            <a:endParaRPr lang="es-ES" sz="1200" dirty="0"/>
          </a:p>
          <a:p>
            <a:r>
              <a:rPr lang="es-ES" sz="1200" dirty="0" err="1"/>
              <a:t>From</a:t>
            </a:r>
            <a:r>
              <a:rPr lang="es-ES" sz="1200" dirty="0"/>
              <a:t> </a:t>
            </a:r>
            <a:r>
              <a:rPr lang="es-ES" sz="1200" dirty="0" err="1"/>
              <a:t>left</a:t>
            </a:r>
            <a:r>
              <a:rPr lang="es-ES" sz="1200" dirty="0"/>
              <a:t> to </a:t>
            </a:r>
            <a:r>
              <a:rPr lang="es-ES" sz="1200" dirty="0" err="1"/>
              <a:t>right</a:t>
            </a:r>
            <a:r>
              <a:rPr lang="es-ES" sz="1200" dirty="0"/>
              <a:t>: </a:t>
            </a:r>
            <a:r>
              <a:rPr lang="es-ES" sz="1200" dirty="0" err="1"/>
              <a:t>D.Munro</a:t>
            </a:r>
            <a:r>
              <a:rPr lang="es-ES" sz="1200" dirty="0"/>
              <a:t>; </a:t>
            </a:r>
            <a:r>
              <a:rPr lang="es-ES" sz="1200" dirty="0" err="1"/>
              <a:t>J.Von</a:t>
            </a:r>
            <a:r>
              <a:rPr lang="es-ES" sz="1200" dirty="0"/>
              <a:t> Neumann; </a:t>
            </a:r>
            <a:r>
              <a:rPr lang="es-ES" sz="1200" dirty="0" err="1"/>
              <a:t>W.Oats</a:t>
            </a:r>
            <a:r>
              <a:rPr lang="es-ES" sz="1200" dirty="0"/>
              <a:t>; </a:t>
            </a:r>
            <a:r>
              <a:rPr lang="es-ES" sz="1200" dirty="0" err="1"/>
              <a:t>A.Einstein</a:t>
            </a:r>
            <a:r>
              <a:rPr lang="es-ES" sz="1200" dirty="0"/>
              <a:t>; </a:t>
            </a:r>
            <a:r>
              <a:rPr lang="es-ES" sz="1200" dirty="0" err="1"/>
              <a:t>O.Morgenstern</a:t>
            </a:r>
            <a:r>
              <a:rPr lang="es-ES" sz="1200" dirty="0"/>
              <a:t>; </a:t>
            </a:r>
            <a:r>
              <a:rPr lang="es-ES" sz="1200" dirty="0" err="1"/>
              <a:t>M.Laserna</a:t>
            </a:r>
            <a:r>
              <a:rPr lang="es-ES" sz="1200" dirty="0"/>
              <a:t>; </a:t>
            </a:r>
            <a:r>
              <a:rPr lang="es-ES" sz="1200" dirty="0" err="1"/>
              <a:t>S.Wilkes</a:t>
            </a:r>
            <a:r>
              <a:rPr lang="es-ES" sz="1200" dirty="0"/>
              <a:t>; </a:t>
            </a:r>
            <a:r>
              <a:rPr lang="es-ES" sz="1200" dirty="0" err="1"/>
              <a:t>M.Morse</a:t>
            </a:r>
            <a:r>
              <a:rPr lang="es-ES" sz="1200" dirty="0"/>
              <a:t>; </a:t>
            </a:r>
            <a:r>
              <a:rPr lang="es-ES" sz="1200" dirty="0" err="1"/>
              <a:t>S.Lefschetz</a:t>
            </a:r>
            <a:r>
              <a:rPr lang="es-ES" sz="1200" dirty="0"/>
              <a:t>. </a:t>
            </a:r>
          </a:p>
          <a:p>
            <a:endParaRPr lang="es-ES" sz="1200"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a:t>
            </a:fld>
            <a:endParaRPr lang="es-ES" altLang="es-CO"/>
          </a:p>
        </p:txBody>
      </p:sp>
    </p:spTree>
    <p:extLst>
      <p:ext uri="{BB962C8B-B14F-4D97-AF65-F5344CB8AC3E}">
        <p14:creationId xmlns:p14="http://schemas.microsoft.com/office/powerpoint/2010/main" val="18728961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Basically, the population of agents is modeled as a dynamical system with input the payoff vector p(t) as we can see in the figure.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63</a:t>
            </a:fld>
            <a:endParaRPr lang="es-ES" altLang="es-CO"/>
          </a:p>
        </p:txBody>
      </p:sp>
    </p:spTree>
    <p:extLst>
      <p:ext uri="{BB962C8B-B14F-4D97-AF65-F5344CB8AC3E}">
        <p14:creationId xmlns:p14="http://schemas.microsoft.com/office/powerpoint/2010/main" val="1486908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In the conventional framework, the payoff and the fitness vectors are equal. In this case, the goal is usually to reach a Nash equilibrium of the game. The set of Nash equilibria is defined as follows. In other words, the definition says that at the equilibrium no agent can unilaterally deviate from the selected strategy and receive a higher payoff.</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64</a:t>
            </a:fld>
            <a:endParaRPr lang="es-ES" altLang="es-CO"/>
          </a:p>
        </p:txBody>
      </p:sp>
    </p:spTree>
    <p:extLst>
      <p:ext uri="{BB962C8B-B14F-4D97-AF65-F5344CB8AC3E}">
        <p14:creationId xmlns:p14="http://schemas.microsoft.com/office/powerpoint/2010/main" val="1500423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In the conventional framework, the payoff and the fitness vectors are equal. In this case, the goal is usually to reach a Nash equilibrium of the game. The set of Nash equilibria is defined as follows. In other words, the definition says that at the equilibrium no agent can unilaterally deviate from the selected strategy and receive a higher payoff.</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65</a:t>
            </a:fld>
            <a:endParaRPr lang="es-ES" altLang="es-CO"/>
          </a:p>
        </p:txBody>
      </p:sp>
    </p:spTree>
    <p:extLst>
      <p:ext uri="{BB962C8B-B14F-4D97-AF65-F5344CB8AC3E}">
        <p14:creationId xmlns:p14="http://schemas.microsoft.com/office/powerpoint/2010/main" val="10521349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In the conventional framework, the payoff and the fitness vectors are equal. In this case, the goal is usually to reach a Nash equilibrium of the game. The set of Nash equilibria is defined as follows. In other words, the definition says that at the equilibrium no agent can unilaterally deviate from the selected strategy and receive a higher payoff.</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66</a:t>
            </a:fld>
            <a:endParaRPr lang="es-ES" altLang="es-CO"/>
          </a:p>
        </p:txBody>
      </p:sp>
    </p:spTree>
    <p:extLst>
      <p:ext uri="{BB962C8B-B14F-4D97-AF65-F5344CB8AC3E}">
        <p14:creationId xmlns:p14="http://schemas.microsoft.com/office/powerpoint/2010/main" val="3248307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this work, the goal is to reach a generalized Nash equilibrium, which is defined in a similar way as before. However, we include some additional constraints that are affine equality constraints.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67</a:t>
            </a:fld>
            <a:endParaRPr lang="es-ES" altLang="es-CO"/>
          </a:p>
        </p:txBody>
      </p:sp>
    </p:spTree>
    <p:extLst>
      <p:ext uri="{BB962C8B-B14F-4D97-AF65-F5344CB8AC3E}">
        <p14:creationId xmlns:p14="http://schemas.microsoft.com/office/powerpoint/2010/main" val="9491750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Some works have addressed the GNE from different perspectives. There are problems in aggregative games such as the first two references, and the last one deals with monotone games with coupled constraints over the players’ decisions.</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68</a:t>
            </a:fld>
            <a:endParaRPr lang="es-ES" altLang="es-CO"/>
          </a:p>
        </p:txBody>
      </p:sp>
    </p:spTree>
    <p:extLst>
      <p:ext uri="{BB962C8B-B14F-4D97-AF65-F5344CB8AC3E}">
        <p14:creationId xmlns:p14="http://schemas.microsoft.com/office/powerpoint/2010/main" val="15485568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population games there has been a limited attention on the problem. GNE under affine constraints but under density dependent population games was addressed in the first work. These are population games, where the total mass of agents varies over time.</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the second work the total mass is constant, but the constraints are box constraints that are decoupled.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We seek to generalize these approaches by considering more general affine constraints. </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69</a:t>
            </a:fld>
            <a:endParaRPr lang="es-ES" altLang="es-CO"/>
          </a:p>
        </p:txBody>
      </p:sp>
    </p:spTree>
    <p:extLst>
      <p:ext uri="{BB962C8B-B14F-4D97-AF65-F5344CB8AC3E}">
        <p14:creationId xmlns:p14="http://schemas.microsoft.com/office/powerpoint/2010/main" val="487552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The payoff vector depends on the constraints considered and the fitness. </a:t>
            </a:r>
            <a:endParaRPr lang="es-CO" dirty="0"/>
          </a:p>
          <a:p>
            <a:endParaRPr lang="es-CO" dirty="0"/>
          </a:p>
          <a:p>
            <a:r>
              <a:rPr lang="es-CO" dirty="0"/>
              <a:t>C = {1, 2, . . . , q} be </a:t>
            </a:r>
            <a:r>
              <a:rPr lang="es-CO" dirty="0" err="1"/>
              <a:t>the</a:t>
            </a:r>
            <a:r>
              <a:rPr lang="es-CO" dirty="0"/>
              <a:t> set of </a:t>
            </a:r>
            <a:r>
              <a:rPr lang="es-CO" dirty="0" err="1"/>
              <a:t>indices</a:t>
            </a:r>
            <a:r>
              <a:rPr lang="es-CO" dirty="0"/>
              <a:t> of </a:t>
            </a:r>
            <a:r>
              <a:rPr lang="es-CO" dirty="0" err="1"/>
              <a:t>the</a:t>
            </a:r>
            <a:r>
              <a:rPr lang="es-CO" dirty="0"/>
              <a:t> </a:t>
            </a:r>
            <a:r>
              <a:rPr lang="es-CO" dirty="0" err="1"/>
              <a:t>equality</a:t>
            </a:r>
            <a:r>
              <a:rPr lang="es-CO" dirty="0"/>
              <a:t> </a:t>
            </a:r>
            <a:r>
              <a:rPr lang="es-CO" dirty="0" err="1"/>
              <a:t>constraints</a:t>
            </a:r>
            <a:r>
              <a:rPr lang="es-CO" dirty="0"/>
              <a:t>,</a:t>
            </a: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70</a:t>
            </a:fld>
            <a:endParaRPr lang="es-ES" altLang="es-CO"/>
          </a:p>
        </p:txBody>
      </p:sp>
    </p:spTree>
    <p:extLst>
      <p:ext uri="{BB962C8B-B14F-4D97-AF65-F5344CB8AC3E}">
        <p14:creationId xmlns:p14="http://schemas.microsoft.com/office/powerpoint/2010/main" val="2434775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To sum up, the proposed approach consists on a closed-loop system, which is composed by the evolutionary dynamics model based on the Smith dynamics and the payoff dynamics model that includes the payoff vector associated to the fitness and the constraints of the problem.</a:t>
            </a:r>
            <a:r>
              <a:rPr lang="es-CO" dirty="0">
                <a:effectLst/>
              </a:rPr>
              <a:t>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71</a:t>
            </a:fld>
            <a:endParaRPr lang="es-ES" altLang="es-CO"/>
          </a:p>
        </p:txBody>
      </p:sp>
    </p:spTree>
    <p:extLst>
      <p:ext uri="{BB962C8B-B14F-4D97-AF65-F5344CB8AC3E}">
        <p14:creationId xmlns:p14="http://schemas.microsoft.com/office/powerpoint/2010/main" val="41418728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Our main theoretical result is summarized as follows….</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72</a:t>
            </a:fld>
            <a:endParaRPr lang="es-ES" altLang="es-CO"/>
          </a:p>
        </p:txBody>
      </p:sp>
    </p:spTree>
    <p:extLst>
      <p:ext uri="{BB962C8B-B14F-4D97-AF65-F5344CB8AC3E}">
        <p14:creationId xmlns:p14="http://schemas.microsoft.com/office/powerpoint/2010/main" val="1787869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As I said before, game theory has been used to address different problems. Just to name a few problems that have been addressed recently, we have the charging of electric vehicles, the coordination of robot networks, control of epidemics, learning control, demand response, or even regulation of water resources.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7</a:t>
            </a:fld>
            <a:endParaRPr lang="es-ES" altLang="es-CO"/>
          </a:p>
        </p:txBody>
      </p:sp>
    </p:spTree>
    <p:extLst>
      <p:ext uri="{BB962C8B-B14F-4D97-AF65-F5344CB8AC3E}">
        <p14:creationId xmlns:p14="http://schemas.microsoft.com/office/powerpoint/2010/main" val="1823952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The set GNE(f) coincides with the maximizers of the potential function with the restrictions associated.</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77</a:t>
            </a:fld>
            <a:endParaRPr lang="es-ES" altLang="es-CO"/>
          </a:p>
        </p:txBody>
      </p:sp>
    </p:spTree>
    <p:extLst>
      <p:ext uri="{BB962C8B-B14F-4D97-AF65-F5344CB8AC3E}">
        <p14:creationId xmlns:p14="http://schemas.microsoft.com/office/powerpoint/2010/main" val="2840890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Let</a:t>
            </a:r>
            <a:r>
              <a:rPr lang="es-CO" dirty="0"/>
              <a:t> </a:t>
            </a:r>
            <a:r>
              <a:rPr lang="es-CO" dirty="0" err="1"/>
              <a:t>us</a:t>
            </a:r>
            <a:r>
              <a:rPr lang="es-CO" dirty="0"/>
              <a:t> </a:t>
            </a:r>
            <a:r>
              <a:rPr lang="es-CO" dirty="0" err="1"/>
              <a:t>consider</a:t>
            </a:r>
            <a:r>
              <a:rPr lang="es-CO" dirty="0"/>
              <a:t> a </a:t>
            </a:r>
            <a:r>
              <a:rPr lang="es-CO" dirty="0" err="1"/>
              <a:t>congestion</a:t>
            </a:r>
            <a:r>
              <a:rPr lang="es-CO" dirty="0"/>
              <a:t> </a:t>
            </a:r>
            <a:r>
              <a:rPr lang="es-CO" dirty="0" err="1"/>
              <a:t>game</a:t>
            </a:r>
            <a:r>
              <a:rPr lang="es-CO" dirty="0"/>
              <a:t>, </a:t>
            </a:r>
            <a:r>
              <a:rPr lang="es-CO" dirty="0" err="1"/>
              <a:t>where</a:t>
            </a:r>
            <a:r>
              <a:rPr lang="es-CO" dirty="0"/>
              <a:t> a </a:t>
            </a:r>
            <a:r>
              <a:rPr lang="es-CO" dirty="0" err="1"/>
              <a:t>large</a:t>
            </a:r>
            <a:r>
              <a:rPr lang="es-CO" dirty="0"/>
              <a:t> </a:t>
            </a:r>
            <a:r>
              <a:rPr lang="es-CO" dirty="0" err="1"/>
              <a:t>number</a:t>
            </a:r>
            <a:r>
              <a:rPr lang="es-CO" dirty="0"/>
              <a:t> of </a:t>
            </a:r>
            <a:r>
              <a:rPr lang="es-CO" dirty="0" err="1"/>
              <a:t>agents</a:t>
            </a:r>
            <a:r>
              <a:rPr lang="es-CO" dirty="0"/>
              <a:t> </a:t>
            </a:r>
            <a:r>
              <a:rPr lang="es-CO" dirty="0" err="1"/>
              <a:t>must</a:t>
            </a:r>
            <a:r>
              <a:rPr lang="es-CO" dirty="0"/>
              <a:t> </a:t>
            </a:r>
            <a:r>
              <a:rPr lang="es-CO" dirty="0" err="1"/>
              <a:t>travel</a:t>
            </a:r>
            <a:r>
              <a:rPr lang="es-CO" dirty="0"/>
              <a:t> </a:t>
            </a:r>
            <a:r>
              <a:rPr lang="es-CO" dirty="0" err="1"/>
              <a:t>from</a:t>
            </a:r>
            <a:r>
              <a:rPr lang="es-CO" dirty="0"/>
              <a:t> </a:t>
            </a:r>
            <a:r>
              <a:rPr lang="es-CO" dirty="0" err="1"/>
              <a:t>point</a:t>
            </a:r>
            <a:r>
              <a:rPr lang="es-CO" dirty="0"/>
              <a:t> A to </a:t>
            </a:r>
            <a:r>
              <a:rPr lang="es-CO" dirty="0" err="1"/>
              <a:t>terminals</a:t>
            </a:r>
            <a:r>
              <a:rPr lang="es-CO" dirty="0"/>
              <a:t> B, C, and D.</a:t>
            </a: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78</a:t>
            </a:fld>
            <a:endParaRPr lang="es-ES" altLang="es-CO"/>
          </a:p>
        </p:txBody>
      </p:sp>
    </p:spTree>
    <p:extLst>
      <p:ext uri="{BB962C8B-B14F-4D97-AF65-F5344CB8AC3E}">
        <p14:creationId xmlns:p14="http://schemas.microsoft.com/office/powerpoint/2010/main" val="13203591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A </a:t>
            </a:r>
            <a:r>
              <a:rPr lang="en-US" sz="1200" kern="1200" dirty="0">
                <a:solidFill>
                  <a:schemeClr val="tx1"/>
                </a:solidFill>
                <a:effectLst/>
                <a:latin typeface="+mn-lt"/>
                <a:ea typeface="ＭＳ Ｐゴシック" charset="0"/>
                <a:cs typeface="ＭＳ Ｐゴシック" charset="0"/>
                <a:sym typeface="Wingdings" pitchFamily="2" charset="2"/>
              </a:rPr>
              <a:t></a:t>
            </a:r>
            <a:r>
              <a:rPr lang="en-US" sz="1200" kern="1200" dirty="0">
                <a:solidFill>
                  <a:schemeClr val="tx1"/>
                </a:solidFill>
                <a:effectLst/>
                <a:latin typeface="+mn-lt"/>
                <a:ea typeface="ＭＳ Ｐゴシック" charset="0"/>
                <a:cs typeface="ＭＳ Ｐゴシック" charset="0"/>
              </a:rPr>
              <a:t> B: S1-S2; A </a:t>
            </a:r>
            <a:r>
              <a:rPr lang="en-US" sz="1200" kern="1200" dirty="0">
                <a:solidFill>
                  <a:schemeClr val="tx1"/>
                </a:solidFill>
                <a:effectLst/>
                <a:latin typeface="+mn-lt"/>
                <a:ea typeface="ＭＳ Ｐゴシック" charset="0"/>
                <a:cs typeface="ＭＳ Ｐゴシック" charset="0"/>
                <a:sym typeface="Wingdings" pitchFamily="2" charset="2"/>
              </a:rPr>
              <a:t></a:t>
            </a:r>
            <a:r>
              <a:rPr lang="en-US" sz="1200" kern="1200" dirty="0">
                <a:solidFill>
                  <a:schemeClr val="tx1"/>
                </a:solidFill>
                <a:effectLst/>
                <a:latin typeface="+mn-lt"/>
                <a:ea typeface="ＭＳ Ｐゴシック" charset="0"/>
                <a:cs typeface="ＭＳ Ｐゴシック" charset="0"/>
              </a:rPr>
              <a:t> C: S3-S4-S5; A </a:t>
            </a:r>
            <a:r>
              <a:rPr lang="en-US" sz="1200" kern="1200" dirty="0">
                <a:solidFill>
                  <a:schemeClr val="tx1"/>
                </a:solidFill>
                <a:effectLst/>
                <a:latin typeface="+mn-lt"/>
                <a:ea typeface="ＭＳ Ｐゴシック" charset="0"/>
                <a:cs typeface="ＭＳ Ｐゴシック" charset="0"/>
                <a:sym typeface="Wingdings" pitchFamily="2" charset="2"/>
              </a:rPr>
              <a:t></a:t>
            </a:r>
            <a:r>
              <a:rPr lang="en-US" sz="1200" kern="1200" dirty="0">
                <a:solidFill>
                  <a:schemeClr val="tx1"/>
                </a:solidFill>
                <a:effectLst/>
                <a:latin typeface="+mn-lt"/>
                <a:ea typeface="ＭＳ Ｐゴシック" charset="0"/>
                <a:cs typeface="ＭＳ Ｐゴシック" charset="0"/>
              </a:rPr>
              <a:t> D: S6-S7</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79</a:t>
            </a:fld>
            <a:endParaRPr lang="es-ES" altLang="es-CO"/>
          </a:p>
        </p:txBody>
      </p:sp>
    </p:spTree>
    <p:extLst>
      <p:ext uri="{BB962C8B-B14F-4D97-AF65-F5344CB8AC3E}">
        <p14:creationId xmlns:p14="http://schemas.microsoft.com/office/powerpoint/2010/main" val="6641070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Assume 20% agents should reach B and 60% C</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80</a:t>
            </a:fld>
            <a:endParaRPr lang="es-ES" altLang="es-CO"/>
          </a:p>
        </p:txBody>
      </p:sp>
    </p:spTree>
    <p:extLst>
      <p:ext uri="{BB962C8B-B14F-4D97-AF65-F5344CB8AC3E}">
        <p14:creationId xmlns:p14="http://schemas.microsoft.com/office/powerpoint/2010/main" val="1847360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In </a:t>
            </a:r>
            <a:r>
              <a:rPr lang="es-CO" dirty="0" err="1"/>
              <a:t>addition</a:t>
            </a:r>
            <a:r>
              <a:rPr lang="es-CO" dirty="0"/>
              <a:t>, </a:t>
            </a:r>
            <a:r>
              <a:rPr lang="es-CO" dirty="0" err="1"/>
              <a:t>the</a:t>
            </a:r>
            <a:r>
              <a:rPr lang="es-CO" dirty="0"/>
              <a:t> total </a:t>
            </a:r>
            <a:r>
              <a:rPr lang="es-CO" dirty="0" err="1"/>
              <a:t>congestion</a:t>
            </a:r>
            <a:r>
              <a:rPr lang="es-CO" dirty="0"/>
              <a:t> </a:t>
            </a:r>
            <a:r>
              <a:rPr lang="es-CO" dirty="0" err="1"/>
              <a:t>cost</a:t>
            </a:r>
            <a:r>
              <a:rPr lang="es-CO" dirty="0"/>
              <a:t> of </a:t>
            </a:r>
            <a:r>
              <a:rPr lang="es-CO" dirty="0" err="1"/>
              <a:t>the</a:t>
            </a:r>
            <a:r>
              <a:rPr lang="es-CO" dirty="0"/>
              <a:t> </a:t>
            </a:r>
            <a:r>
              <a:rPr lang="es-CO" dirty="0" err="1"/>
              <a:t>transportation</a:t>
            </a:r>
            <a:r>
              <a:rPr lang="es-CO" dirty="0"/>
              <a:t> </a:t>
            </a:r>
            <a:r>
              <a:rPr lang="es-CO" dirty="0" err="1"/>
              <a:t>network</a:t>
            </a:r>
            <a:r>
              <a:rPr lang="es-CO" dirty="0"/>
              <a:t> </a:t>
            </a:r>
            <a:r>
              <a:rPr lang="es-CO" dirty="0" err="1"/>
              <a:t>is</a:t>
            </a:r>
            <a:r>
              <a:rPr lang="es-CO" dirty="0"/>
              <a:t> </a:t>
            </a:r>
            <a:r>
              <a:rPr lang="es-CO" dirty="0" err="1"/>
              <a:t>given</a:t>
            </a:r>
            <a:r>
              <a:rPr lang="es-CO" dirty="0"/>
              <a:t> </a:t>
            </a:r>
            <a:r>
              <a:rPr lang="es-CO" dirty="0" err="1"/>
              <a:t>by</a:t>
            </a:r>
            <a:r>
              <a:rPr lang="es-CO" dirty="0"/>
              <a:t> </a:t>
            </a:r>
            <a:r>
              <a:rPr lang="es-CO" dirty="0" err="1"/>
              <a:t>the</a:t>
            </a:r>
            <a:r>
              <a:rPr lang="es-CO" dirty="0"/>
              <a:t> </a:t>
            </a:r>
            <a:r>
              <a:rPr lang="es-CO" dirty="0" err="1"/>
              <a:t>quadratic</a:t>
            </a:r>
            <a:r>
              <a:rPr lang="es-CO" dirty="0"/>
              <a:t> </a:t>
            </a:r>
            <a:r>
              <a:rPr lang="es-CO" dirty="0" err="1"/>
              <a:t>function</a:t>
            </a:r>
            <a:r>
              <a:rPr lang="es-CO" dirty="0"/>
              <a:t> </a:t>
            </a:r>
            <a:r>
              <a:rPr lang="es-CO" dirty="0" err="1"/>
              <a:t>varphi</a:t>
            </a:r>
            <a:r>
              <a:rPr lang="es-CO" dirty="0"/>
              <a:t>. </a:t>
            </a:r>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81</a:t>
            </a:fld>
            <a:endParaRPr lang="es-ES" altLang="es-CO"/>
          </a:p>
        </p:txBody>
      </p:sp>
    </p:spTree>
    <p:extLst>
      <p:ext uri="{BB962C8B-B14F-4D97-AF65-F5344CB8AC3E}">
        <p14:creationId xmlns:p14="http://schemas.microsoft.com/office/powerpoint/2010/main" val="41729623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We can see the proportion of agents that reach an optimal distribution strategy. The PDM converges to the optimal values of the dual optimization values as we can see in the lower figure.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82</a:t>
            </a:fld>
            <a:endParaRPr lang="es-ES" altLang="es-CO"/>
          </a:p>
        </p:txBody>
      </p:sp>
    </p:spTree>
    <p:extLst>
      <p:ext uri="{BB962C8B-B14F-4D97-AF65-F5344CB8AC3E}">
        <p14:creationId xmlns:p14="http://schemas.microsoft.com/office/powerpoint/2010/main" val="16616722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Some other applications have been developed using these population dynamics methods. For instance, we have here two examples of formation control on unmanned vehicles. The one on the bottom corresponds to some UAVs that should be deployed in a formation to supervise what is happening depending the location. The other video shows how the population games and evolutionary dynamics evolve depending on different type of networks. As you can see there are some issues regarding the type of information that the agents are receiving.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84</a:t>
            </a:fld>
            <a:endParaRPr lang="es-ES" altLang="es-CO"/>
          </a:p>
        </p:txBody>
      </p:sp>
    </p:spTree>
    <p:extLst>
      <p:ext uri="{BB962C8B-B14F-4D97-AF65-F5344CB8AC3E}">
        <p14:creationId xmlns:p14="http://schemas.microsoft.com/office/powerpoint/2010/main" val="10823169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this talk, we have presented population games and evolutionary dynamics, which are very useful to solve large-scale control systems problems. </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We have presented our general approach, and the methodology applied to address different type of problems.</a:t>
            </a:r>
            <a:endParaRPr lang="es-CO"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There are several open problems on dynamic resource allocation where this type of strategies can be used.</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85</a:t>
            </a:fld>
            <a:endParaRPr lang="es-ES" altLang="es-CO"/>
          </a:p>
        </p:txBody>
      </p:sp>
    </p:spTree>
    <p:extLst>
      <p:ext uri="{BB962C8B-B14F-4D97-AF65-F5344CB8AC3E}">
        <p14:creationId xmlns:p14="http://schemas.microsoft.com/office/powerpoint/2010/main" val="21556580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6E59F6A-63C7-D24C-8929-2277F4D6FA44}" type="slidenum">
              <a:rPr lang="es-ES" smtClean="0"/>
              <a:t>86</a:t>
            </a:fld>
            <a:endParaRPr lang="es-ES"/>
          </a:p>
        </p:txBody>
      </p:sp>
    </p:spTree>
    <p:extLst>
      <p:ext uri="{BB962C8B-B14F-4D97-AF65-F5344CB8AC3E}">
        <p14:creationId xmlns:p14="http://schemas.microsoft.com/office/powerpoint/2010/main" val="36221337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6E59F6A-63C7-D24C-8929-2277F4D6FA44}" type="slidenum">
              <a:rPr lang="es-ES" smtClean="0"/>
              <a:t>87</a:t>
            </a:fld>
            <a:endParaRPr lang="es-ES"/>
          </a:p>
        </p:txBody>
      </p:sp>
    </p:spTree>
    <p:extLst>
      <p:ext uri="{BB962C8B-B14F-4D97-AF65-F5344CB8AC3E}">
        <p14:creationId xmlns:p14="http://schemas.microsoft.com/office/powerpoint/2010/main" val="426996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As I said before, game theory has been used to address different problems. Just to name a few problems that have been addressed recently, we have the charging of electric vehicles, the coordination of robot networks, control of epidemics, learning control, demand response, or even regulation of water resources. </a:t>
            </a:r>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8</a:t>
            </a:fld>
            <a:endParaRPr lang="es-ES" altLang="es-CO"/>
          </a:p>
        </p:txBody>
      </p:sp>
    </p:spTree>
    <p:extLst>
      <p:ext uri="{BB962C8B-B14F-4D97-AF65-F5344CB8AC3E}">
        <p14:creationId xmlns:p14="http://schemas.microsoft.com/office/powerpoint/2010/main" val="3538027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There are several classes of games. The matrix games, where the strategies are finite and a payoff matrix will give the benefit received by the players (an example is the classical RSP game, described to your left). There are also continuous games; but we are more interested in this differential/dynamical games, where the strategies and payoffs are time-varying and its behavior can be modeled by ODEs or difference equations.</a:t>
            </a:r>
            <a:endParaRPr lang="es-CO" sz="1200" kern="1200" dirty="0">
              <a:solidFill>
                <a:schemeClr val="tx1"/>
              </a:solidFill>
              <a:effectLst/>
              <a:latin typeface="+mn-lt"/>
              <a:ea typeface="ＭＳ Ｐゴシック" charset="0"/>
              <a:cs typeface="ＭＳ Ｐゴシック" charset="0"/>
            </a:endParaRPr>
          </a:p>
          <a:p>
            <a:endParaRPr lang="es-CO" dirty="0"/>
          </a:p>
        </p:txBody>
      </p:sp>
      <p:sp>
        <p:nvSpPr>
          <p:cNvPr id="4" name="Marcador de número de diapositiva 3"/>
          <p:cNvSpPr>
            <a:spLocks noGrp="1"/>
          </p:cNvSpPr>
          <p:nvPr>
            <p:ph type="sldNum" sz="quarter" idx="5"/>
          </p:nvPr>
        </p:nvSpPr>
        <p:spPr/>
        <p:txBody>
          <a:bodyPr/>
          <a:lstStyle/>
          <a:p>
            <a:pPr>
              <a:defRPr/>
            </a:pPr>
            <a:fld id="{CFB9D56B-460E-4442-B4AA-038E0756AE5D}" type="slidenum">
              <a:rPr lang="es-ES" altLang="es-CO" smtClean="0"/>
              <a:pPr>
                <a:defRPr/>
              </a:pPr>
              <a:t>9</a:t>
            </a:fld>
            <a:endParaRPr lang="es-ES" altLang="es-CO"/>
          </a:p>
        </p:txBody>
      </p:sp>
    </p:spTree>
    <p:extLst>
      <p:ext uri="{BB962C8B-B14F-4D97-AF65-F5344CB8AC3E}">
        <p14:creationId xmlns:p14="http://schemas.microsoft.com/office/powerpoint/2010/main" val="2445151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6">
            <a:extLst>
              <a:ext uri="{FF2B5EF4-FFF2-40B4-BE49-F238E27FC236}">
                <a16:creationId xmlns:a16="http://schemas.microsoft.com/office/drawing/2014/main" id="{3D169ADE-1E90-6845-9285-2C84FD000E8A}"/>
              </a:ext>
            </a:extLst>
          </p:cNvPr>
          <p:cNvSpPr>
            <a:spLocks noGrp="1" noChangeArrowheads="1"/>
          </p:cNvSpPr>
          <p:nvPr>
            <p:ph type="sldNum" sz="quarter" idx="10"/>
          </p:nvPr>
        </p:nvSpPr>
        <p:spPr>
          <a:ln/>
        </p:spPr>
        <p:txBody>
          <a:bodyPr/>
          <a:lstStyle>
            <a:lvl1pPr>
              <a:defRPr/>
            </a:lvl1pPr>
          </a:lstStyle>
          <a:p>
            <a:pPr>
              <a:defRPr/>
            </a:pPr>
            <a:fld id="{44CEE10E-986F-AC42-A31B-29AE5EBA5523}" type="slidenum">
              <a:rPr lang="es-ES" altLang="es-CO"/>
              <a:pPr>
                <a:defRPr/>
              </a:pPr>
              <a:t>‹Nº›</a:t>
            </a:fld>
            <a:endParaRPr lang="es-ES" altLang="es-CO"/>
          </a:p>
        </p:txBody>
      </p:sp>
    </p:spTree>
    <p:extLst>
      <p:ext uri="{BB962C8B-B14F-4D97-AF65-F5344CB8AC3E}">
        <p14:creationId xmlns:p14="http://schemas.microsoft.com/office/powerpoint/2010/main" val="54364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6">
            <a:extLst>
              <a:ext uri="{FF2B5EF4-FFF2-40B4-BE49-F238E27FC236}">
                <a16:creationId xmlns:a16="http://schemas.microsoft.com/office/drawing/2014/main" id="{F665716C-02C7-384D-A4A1-380D692CD421}"/>
              </a:ext>
            </a:extLst>
          </p:cNvPr>
          <p:cNvSpPr>
            <a:spLocks noGrp="1" noChangeArrowheads="1"/>
          </p:cNvSpPr>
          <p:nvPr>
            <p:ph type="sldNum" sz="quarter" idx="10"/>
          </p:nvPr>
        </p:nvSpPr>
        <p:spPr>
          <a:ln/>
        </p:spPr>
        <p:txBody>
          <a:bodyPr/>
          <a:lstStyle>
            <a:lvl1pPr>
              <a:defRPr/>
            </a:lvl1pPr>
          </a:lstStyle>
          <a:p>
            <a:pPr>
              <a:defRPr/>
            </a:pPr>
            <a:fld id="{0E88BDD3-A67C-AB40-8319-97FBE1B289B3}" type="slidenum">
              <a:rPr lang="es-ES" altLang="es-CO"/>
              <a:pPr>
                <a:defRPr/>
              </a:pPr>
              <a:t>‹Nº›</a:t>
            </a:fld>
            <a:endParaRPr lang="es-ES" altLang="es-CO"/>
          </a:p>
        </p:txBody>
      </p:sp>
    </p:spTree>
    <p:extLst>
      <p:ext uri="{BB962C8B-B14F-4D97-AF65-F5344CB8AC3E}">
        <p14:creationId xmlns:p14="http://schemas.microsoft.com/office/powerpoint/2010/main" val="1109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74675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7467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6">
            <a:extLst>
              <a:ext uri="{FF2B5EF4-FFF2-40B4-BE49-F238E27FC236}">
                <a16:creationId xmlns:a16="http://schemas.microsoft.com/office/drawing/2014/main" id="{5C3280F4-0592-F946-A8E6-B831EBDDE811}"/>
              </a:ext>
            </a:extLst>
          </p:cNvPr>
          <p:cNvSpPr>
            <a:spLocks noGrp="1" noChangeArrowheads="1"/>
          </p:cNvSpPr>
          <p:nvPr>
            <p:ph type="sldNum" sz="quarter" idx="10"/>
          </p:nvPr>
        </p:nvSpPr>
        <p:spPr>
          <a:ln/>
        </p:spPr>
        <p:txBody>
          <a:bodyPr/>
          <a:lstStyle>
            <a:lvl1pPr>
              <a:defRPr/>
            </a:lvl1pPr>
          </a:lstStyle>
          <a:p>
            <a:pPr>
              <a:defRPr/>
            </a:pPr>
            <a:fld id="{C0C91759-256E-6F4A-B4FD-C2D588604890}" type="slidenum">
              <a:rPr lang="es-ES" altLang="es-CO"/>
              <a:pPr>
                <a:defRPr/>
              </a:pPr>
              <a:t>‹Nº›</a:t>
            </a:fld>
            <a:endParaRPr lang="es-ES" altLang="es-CO"/>
          </a:p>
        </p:txBody>
      </p:sp>
    </p:spTree>
    <p:extLst>
      <p:ext uri="{BB962C8B-B14F-4D97-AF65-F5344CB8AC3E}">
        <p14:creationId xmlns:p14="http://schemas.microsoft.com/office/powerpoint/2010/main" val="243999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6">
            <a:extLst>
              <a:ext uri="{FF2B5EF4-FFF2-40B4-BE49-F238E27FC236}">
                <a16:creationId xmlns:a16="http://schemas.microsoft.com/office/drawing/2014/main" id="{2E73344C-605F-B843-8613-1A5180E1E382}"/>
              </a:ext>
            </a:extLst>
          </p:cNvPr>
          <p:cNvSpPr>
            <a:spLocks noGrp="1" noChangeArrowheads="1"/>
          </p:cNvSpPr>
          <p:nvPr>
            <p:ph type="sldNum" sz="quarter" idx="10"/>
          </p:nvPr>
        </p:nvSpPr>
        <p:spPr>
          <a:ln/>
        </p:spPr>
        <p:txBody>
          <a:bodyPr/>
          <a:lstStyle>
            <a:lvl1pPr>
              <a:defRPr/>
            </a:lvl1pPr>
          </a:lstStyle>
          <a:p>
            <a:pPr>
              <a:defRPr/>
            </a:pPr>
            <a:fld id="{D0A6C522-BF37-9A46-8AC9-14C4D759392B}" type="slidenum">
              <a:rPr lang="es-ES" altLang="es-CO"/>
              <a:pPr>
                <a:defRPr/>
              </a:pPr>
              <a:t>‹Nº›</a:t>
            </a:fld>
            <a:endParaRPr lang="es-ES" altLang="es-CO"/>
          </a:p>
        </p:txBody>
      </p:sp>
    </p:spTree>
    <p:extLst>
      <p:ext uri="{BB962C8B-B14F-4D97-AF65-F5344CB8AC3E}">
        <p14:creationId xmlns:p14="http://schemas.microsoft.com/office/powerpoint/2010/main" val="1475039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los estilos de texto del patrón</a:t>
            </a:r>
          </a:p>
        </p:txBody>
      </p:sp>
      <p:sp>
        <p:nvSpPr>
          <p:cNvPr id="4" name="Rectangle 6">
            <a:extLst>
              <a:ext uri="{FF2B5EF4-FFF2-40B4-BE49-F238E27FC236}">
                <a16:creationId xmlns:a16="http://schemas.microsoft.com/office/drawing/2014/main" id="{EFB1B183-52D1-124F-8B8A-6BF9C5AE0B89}"/>
              </a:ext>
            </a:extLst>
          </p:cNvPr>
          <p:cNvSpPr>
            <a:spLocks noGrp="1" noChangeArrowheads="1"/>
          </p:cNvSpPr>
          <p:nvPr>
            <p:ph type="sldNum" sz="quarter" idx="10"/>
          </p:nvPr>
        </p:nvSpPr>
        <p:spPr>
          <a:ln/>
        </p:spPr>
        <p:txBody>
          <a:bodyPr/>
          <a:lstStyle>
            <a:lvl1pPr>
              <a:defRPr/>
            </a:lvl1pPr>
          </a:lstStyle>
          <a:p>
            <a:pPr>
              <a:defRPr/>
            </a:pPr>
            <a:fld id="{D24071D0-1F10-D640-A974-0DF2A1DED0E0}" type="slidenum">
              <a:rPr lang="es-ES" altLang="es-CO"/>
              <a:pPr>
                <a:defRPr/>
              </a:pPr>
              <a:t>‹Nº›</a:t>
            </a:fld>
            <a:endParaRPr lang="es-ES" altLang="es-CO"/>
          </a:p>
        </p:txBody>
      </p:sp>
    </p:spTree>
    <p:extLst>
      <p:ext uri="{BB962C8B-B14F-4D97-AF65-F5344CB8AC3E}">
        <p14:creationId xmlns:p14="http://schemas.microsoft.com/office/powerpoint/2010/main" val="1039506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421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421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6">
            <a:extLst>
              <a:ext uri="{FF2B5EF4-FFF2-40B4-BE49-F238E27FC236}">
                <a16:creationId xmlns:a16="http://schemas.microsoft.com/office/drawing/2014/main" id="{1ECEF256-8A90-E148-87A2-8F1478ECE319}"/>
              </a:ext>
            </a:extLst>
          </p:cNvPr>
          <p:cNvSpPr>
            <a:spLocks noGrp="1" noChangeArrowheads="1"/>
          </p:cNvSpPr>
          <p:nvPr>
            <p:ph type="sldNum" sz="quarter" idx="10"/>
          </p:nvPr>
        </p:nvSpPr>
        <p:spPr>
          <a:ln/>
        </p:spPr>
        <p:txBody>
          <a:bodyPr/>
          <a:lstStyle>
            <a:lvl1pPr>
              <a:defRPr/>
            </a:lvl1pPr>
          </a:lstStyle>
          <a:p>
            <a:pPr>
              <a:defRPr/>
            </a:pPr>
            <a:fld id="{D3327848-2DBA-AA4E-9850-B1141BC06B8D}" type="slidenum">
              <a:rPr lang="es-ES" altLang="es-CO"/>
              <a:pPr>
                <a:defRPr/>
              </a:pPr>
              <a:t>‹Nº›</a:t>
            </a:fld>
            <a:endParaRPr lang="es-ES" altLang="es-CO"/>
          </a:p>
        </p:txBody>
      </p:sp>
    </p:spTree>
    <p:extLst>
      <p:ext uri="{BB962C8B-B14F-4D97-AF65-F5344CB8AC3E}">
        <p14:creationId xmlns:p14="http://schemas.microsoft.com/office/powerpoint/2010/main" val="281530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6">
            <a:extLst>
              <a:ext uri="{FF2B5EF4-FFF2-40B4-BE49-F238E27FC236}">
                <a16:creationId xmlns:a16="http://schemas.microsoft.com/office/drawing/2014/main" id="{4EA4BB1F-6973-C041-85D6-87BECB386CE1}"/>
              </a:ext>
            </a:extLst>
          </p:cNvPr>
          <p:cNvSpPr>
            <a:spLocks noGrp="1" noChangeArrowheads="1"/>
          </p:cNvSpPr>
          <p:nvPr>
            <p:ph type="sldNum" sz="quarter" idx="10"/>
          </p:nvPr>
        </p:nvSpPr>
        <p:spPr>
          <a:ln/>
        </p:spPr>
        <p:txBody>
          <a:bodyPr/>
          <a:lstStyle>
            <a:lvl1pPr>
              <a:defRPr/>
            </a:lvl1pPr>
          </a:lstStyle>
          <a:p>
            <a:pPr>
              <a:defRPr/>
            </a:pPr>
            <a:fld id="{24207D3A-137E-8C41-B8B8-897D9194BAEB}" type="slidenum">
              <a:rPr lang="es-ES" altLang="es-CO"/>
              <a:pPr>
                <a:defRPr/>
              </a:pPr>
              <a:t>‹Nº›</a:t>
            </a:fld>
            <a:endParaRPr lang="es-ES" altLang="es-CO"/>
          </a:p>
        </p:txBody>
      </p:sp>
    </p:spTree>
    <p:extLst>
      <p:ext uri="{BB962C8B-B14F-4D97-AF65-F5344CB8AC3E}">
        <p14:creationId xmlns:p14="http://schemas.microsoft.com/office/powerpoint/2010/main" val="828410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6">
            <a:extLst>
              <a:ext uri="{FF2B5EF4-FFF2-40B4-BE49-F238E27FC236}">
                <a16:creationId xmlns:a16="http://schemas.microsoft.com/office/drawing/2014/main" id="{BF385445-8E30-4C4C-BC09-C19BC0F8E582}"/>
              </a:ext>
            </a:extLst>
          </p:cNvPr>
          <p:cNvSpPr>
            <a:spLocks noGrp="1" noChangeArrowheads="1"/>
          </p:cNvSpPr>
          <p:nvPr>
            <p:ph type="sldNum" sz="quarter" idx="10"/>
          </p:nvPr>
        </p:nvSpPr>
        <p:spPr>
          <a:ln/>
        </p:spPr>
        <p:txBody>
          <a:bodyPr/>
          <a:lstStyle>
            <a:lvl1pPr>
              <a:defRPr/>
            </a:lvl1pPr>
          </a:lstStyle>
          <a:p>
            <a:pPr>
              <a:defRPr/>
            </a:pPr>
            <a:fld id="{E11A6A1B-150D-1847-AD9E-394B18A77421}" type="slidenum">
              <a:rPr lang="es-ES" altLang="es-CO"/>
              <a:pPr>
                <a:defRPr/>
              </a:pPr>
              <a:t>‹Nº›</a:t>
            </a:fld>
            <a:endParaRPr lang="es-ES" altLang="es-CO"/>
          </a:p>
        </p:txBody>
      </p:sp>
    </p:spTree>
    <p:extLst>
      <p:ext uri="{BB962C8B-B14F-4D97-AF65-F5344CB8AC3E}">
        <p14:creationId xmlns:p14="http://schemas.microsoft.com/office/powerpoint/2010/main" val="218297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9A79992E-648A-7A4A-9ECB-AFCEDD1F50CD}"/>
              </a:ext>
            </a:extLst>
          </p:cNvPr>
          <p:cNvSpPr>
            <a:spLocks noGrp="1" noChangeArrowheads="1"/>
          </p:cNvSpPr>
          <p:nvPr>
            <p:ph type="sldNum" sz="quarter" idx="10"/>
          </p:nvPr>
        </p:nvSpPr>
        <p:spPr>
          <a:ln/>
        </p:spPr>
        <p:txBody>
          <a:bodyPr/>
          <a:lstStyle>
            <a:lvl1pPr>
              <a:defRPr/>
            </a:lvl1pPr>
          </a:lstStyle>
          <a:p>
            <a:pPr>
              <a:defRPr/>
            </a:pPr>
            <a:fld id="{2A1B84A5-2BDB-264B-9781-B1A7ED558291}" type="slidenum">
              <a:rPr lang="es-ES" altLang="es-CO"/>
              <a:pPr>
                <a:defRPr/>
              </a:pPr>
              <a:t>‹Nº›</a:t>
            </a:fld>
            <a:endParaRPr lang="es-ES" altLang="es-CO"/>
          </a:p>
        </p:txBody>
      </p:sp>
    </p:spTree>
    <p:extLst>
      <p:ext uri="{BB962C8B-B14F-4D97-AF65-F5344CB8AC3E}">
        <p14:creationId xmlns:p14="http://schemas.microsoft.com/office/powerpoint/2010/main" val="262203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Rectangle 6">
            <a:extLst>
              <a:ext uri="{FF2B5EF4-FFF2-40B4-BE49-F238E27FC236}">
                <a16:creationId xmlns:a16="http://schemas.microsoft.com/office/drawing/2014/main" id="{28907516-168F-D040-A856-B07B2E6632AB}"/>
              </a:ext>
            </a:extLst>
          </p:cNvPr>
          <p:cNvSpPr>
            <a:spLocks noGrp="1" noChangeArrowheads="1"/>
          </p:cNvSpPr>
          <p:nvPr>
            <p:ph type="sldNum" sz="quarter" idx="10"/>
          </p:nvPr>
        </p:nvSpPr>
        <p:spPr>
          <a:ln/>
        </p:spPr>
        <p:txBody>
          <a:bodyPr/>
          <a:lstStyle>
            <a:lvl1pPr>
              <a:defRPr/>
            </a:lvl1pPr>
          </a:lstStyle>
          <a:p>
            <a:pPr>
              <a:defRPr/>
            </a:pPr>
            <a:fld id="{AB3BD680-4110-604C-AA4D-F1582BC170CC}" type="slidenum">
              <a:rPr lang="es-ES" altLang="es-CO"/>
              <a:pPr>
                <a:defRPr/>
              </a:pPr>
              <a:t>‹Nº›</a:t>
            </a:fld>
            <a:endParaRPr lang="es-ES" altLang="es-CO"/>
          </a:p>
        </p:txBody>
      </p:sp>
    </p:spTree>
    <p:extLst>
      <p:ext uri="{BB962C8B-B14F-4D97-AF65-F5344CB8AC3E}">
        <p14:creationId xmlns:p14="http://schemas.microsoft.com/office/powerpoint/2010/main" val="226367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Rectangle 6">
            <a:extLst>
              <a:ext uri="{FF2B5EF4-FFF2-40B4-BE49-F238E27FC236}">
                <a16:creationId xmlns:a16="http://schemas.microsoft.com/office/drawing/2014/main" id="{76D3919C-E290-764D-948B-C08A240005F4}"/>
              </a:ext>
            </a:extLst>
          </p:cNvPr>
          <p:cNvSpPr>
            <a:spLocks noGrp="1" noChangeArrowheads="1"/>
          </p:cNvSpPr>
          <p:nvPr>
            <p:ph type="sldNum" sz="quarter" idx="10"/>
          </p:nvPr>
        </p:nvSpPr>
        <p:spPr>
          <a:ln/>
        </p:spPr>
        <p:txBody>
          <a:bodyPr/>
          <a:lstStyle>
            <a:lvl1pPr>
              <a:defRPr/>
            </a:lvl1pPr>
          </a:lstStyle>
          <a:p>
            <a:pPr>
              <a:defRPr/>
            </a:pPr>
            <a:fld id="{17F50CA2-B701-5942-837E-9073E5B0D133}" type="slidenum">
              <a:rPr lang="es-ES" altLang="es-CO"/>
              <a:pPr>
                <a:defRPr/>
              </a:pPr>
              <a:t>‹Nº›</a:t>
            </a:fld>
            <a:endParaRPr lang="es-ES" altLang="es-CO"/>
          </a:p>
        </p:txBody>
      </p:sp>
    </p:spTree>
    <p:extLst>
      <p:ext uri="{BB962C8B-B14F-4D97-AF65-F5344CB8AC3E}">
        <p14:creationId xmlns:p14="http://schemas.microsoft.com/office/powerpoint/2010/main" val="2291194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96166B6-A011-4643-8A15-BDB550632E8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O"/>
              <a:t>Haga clic para cambiar el estilo de título	</a:t>
            </a:r>
          </a:p>
        </p:txBody>
      </p:sp>
      <p:sp>
        <p:nvSpPr>
          <p:cNvPr id="1027" name="Rectangle 3">
            <a:extLst>
              <a:ext uri="{FF2B5EF4-FFF2-40B4-BE49-F238E27FC236}">
                <a16:creationId xmlns:a16="http://schemas.microsoft.com/office/drawing/2014/main" id="{7AD88C5A-6462-6A4D-AC40-9BD9AF81EA6F}"/>
              </a:ext>
            </a:extLst>
          </p:cNvPr>
          <p:cNvSpPr>
            <a:spLocks noGrp="1" noChangeArrowheads="1"/>
          </p:cNvSpPr>
          <p:nvPr>
            <p:ph type="body" idx="1"/>
          </p:nvPr>
        </p:nvSpPr>
        <p:spPr bwMode="auto">
          <a:xfrm>
            <a:off x="457200" y="1600200"/>
            <a:ext cx="8229600"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O"/>
              <a:t>Haga clic para modificar el estilo de texto del patrón</a:t>
            </a:r>
          </a:p>
          <a:p>
            <a:pPr lvl="1"/>
            <a:r>
              <a:rPr lang="es-ES" altLang="es-CO"/>
              <a:t>Segundo nivel</a:t>
            </a:r>
          </a:p>
          <a:p>
            <a:pPr lvl="2"/>
            <a:r>
              <a:rPr lang="es-ES" altLang="es-CO"/>
              <a:t>Tercer nivel</a:t>
            </a:r>
          </a:p>
          <a:p>
            <a:pPr lvl="3"/>
            <a:r>
              <a:rPr lang="es-ES" altLang="es-CO"/>
              <a:t>Cuarto nivel</a:t>
            </a:r>
          </a:p>
          <a:p>
            <a:pPr lvl="4"/>
            <a:r>
              <a:rPr lang="es-ES" altLang="es-CO"/>
              <a:t>Quinto nivel</a:t>
            </a:r>
          </a:p>
        </p:txBody>
      </p:sp>
      <p:sp>
        <p:nvSpPr>
          <p:cNvPr id="1030" name="Rectangle 6">
            <a:extLst>
              <a:ext uri="{FF2B5EF4-FFF2-40B4-BE49-F238E27FC236}">
                <a16:creationId xmlns:a16="http://schemas.microsoft.com/office/drawing/2014/main" id="{C02DFABD-5607-CA4B-A51A-3CAF2F93BA79}"/>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D340A1AC-1DD6-B04F-88EF-EFFD7E2D6B5D}" type="slidenum">
              <a:rPr lang="es-ES" altLang="es-CO"/>
              <a:pPr>
                <a:defRPr/>
              </a:pPr>
              <a:t>‹Nº›</a:t>
            </a:fld>
            <a:endParaRPr lang="es-ES" altLang="es-CO"/>
          </a:p>
        </p:txBody>
      </p:sp>
      <p:sp>
        <p:nvSpPr>
          <p:cNvPr id="1029" name="Line 9">
            <a:extLst>
              <a:ext uri="{FF2B5EF4-FFF2-40B4-BE49-F238E27FC236}">
                <a16:creationId xmlns:a16="http://schemas.microsoft.com/office/drawing/2014/main" id="{344F5B67-18CB-1340-BC98-2548BF56F735}"/>
              </a:ext>
            </a:extLst>
          </p:cNvPr>
          <p:cNvSpPr>
            <a:spLocks noChangeShapeType="1"/>
          </p:cNvSpPr>
          <p:nvPr/>
        </p:nvSpPr>
        <p:spPr bwMode="auto">
          <a:xfrm>
            <a:off x="0" y="6092825"/>
            <a:ext cx="914400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s-CO"/>
          </a:p>
        </p:txBody>
      </p:sp>
      <p:pic>
        <p:nvPicPr>
          <p:cNvPr id="2" name="0 Imagen" descr="firma_fac_ingenieria_color.jpg">
            <a:extLst>
              <a:ext uri="{FF2B5EF4-FFF2-40B4-BE49-F238E27FC236}">
                <a16:creationId xmlns:a16="http://schemas.microsoft.com/office/drawing/2014/main" id="{AC1FA9FE-CCE1-D04D-A614-50720FF24467}"/>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6105525"/>
            <a:ext cx="16192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400">
          <a:solidFill>
            <a:srgbClr val="000099"/>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Char char="–"/>
        <a:defRPr sz="2800">
          <a:solidFill>
            <a:schemeClr val="tx1"/>
          </a:solidFill>
          <a:latin typeface="+mn-lt"/>
          <a:ea typeface="ＭＳ Ｐゴシック" charset="0"/>
        </a:defRPr>
      </a:lvl2pPr>
      <a:lvl3pPr marL="1143000" indent="-228600" algn="l" rtl="0" eaLnBrk="1" fontAlgn="base" hangingPunct="1">
        <a:spcBef>
          <a:spcPct val="20000"/>
        </a:spcBef>
        <a:spcAft>
          <a:spcPct val="0"/>
        </a:spcAft>
        <a:buChar char="•"/>
        <a:defRPr sz="2400">
          <a:solidFill>
            <a:schemeClr val="tx1"/>
          </a:solidFill>
          <a:latin typeface="+mn-lt"/>
          <a:ea typeface="ＭＳ Ｐゴシック" charset="0"/>
        </a:defRPr>
      </a:lvl3pPr>
      <a:lvl4pPr marL="1600200" indent="-228600" algn="l" rtl="0" eaLnBrk="1" fontAlgn="base" hangingPunct="1">
        <a:spcBef>
          <a:spcPct val="20000"/>
        </a:spcBef>
        <a:spcAft>
          <a:spcPct val="0"/>
        </a:spcAft>
        <a:buChar char="–"/>
        <a:defRPr sz="2000">
          <a:solidFill>
            <a:schemeClr val="tx1"/>
          </a:solidFill>
          <a:latin typeface="+mn-lt"/>
          <a:ea typeface="ＭＳ Ｐゴシック" charset="0"/>
        </a:defRPr>
      </a:lvl4pPr>
      <a:lvl5pPr marL="2057400" indent="-228600" algn="l" rtl="0" eaLnBrk="1" fontAlgn="base" hangingPunct="1">
        <a:spcBef>
          <a:spcPct val="20000"/>
        </a:spcBef>
        <a:spcAft>
          <a:spcPct val="0"/>
        </a:spcAft>
        <a:buChar char="»"/>
        <a:defRPr sz="2000">
          <a:solidFill>
            <a:schemeClr val="tx1"/>
          </a:solidFill>
          <a:latin typeface="+mn-lt"/>
          <a:ea typeface="ＭＳ Ｐゴシック"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mentesalternas.com/2014/01/george-price.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wmf"/><Relationship Id="rId5" Type="http://schemas.openxmlformats.org/officeDocument/2006/relationships/image" Target="../media/image37.jpeg"/><Relationship Id="rId4" Type="http://schemas.openxmlformats.org/officeDocument/2006/relationships/hyperlink" Target="https://www.science.org/content/article/john-maynard-smith-di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ciencedirect.com/science/article/abs/pii/002555647890077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hyperlink" Target="https://en.wikipedia.org/wiki/Evolutionary_game_theory#cite_note-Price-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image" Target="../media/image49.emf"/></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image" Target="../media/image51.emf"/></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image" Target="../media/image53.emf"/></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5.emf"/></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8.emf"/><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60.emf"/><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6.emf"/></Relationships>
</file>

<file path=ppt/slides/_rels/slide3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4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4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4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2.emf"/></Relationships>
</file>

<file path=ppt/slides/_rels/slide4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56.emf"/></Relationships>
</file>

<file path=ppt/slides/_rels/slide4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77.emf"/><Relationship Id="rId4" Type="http://schemas.openxmlformats.org/officeDocument/2006/relationships/image" Target="../media/image76.emf"/></Relationships>
</file>

<file path=ppt/slides/_rels/slide4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78.emf"/><Relationship Id="rId5" Type="http://schemas.openxmlformats.org/officeDocument/2006/relationships/image" Target="../media/image74.emf"/><Relationship Id="rId4" Type="http://schemas.openxmlformats.org/officeDocument/2006/relationships/image" Target="../media/image56.emf"/></Relationships>
</file>

<file path=ppt/slides/_rels/slide4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8.jpeg"/><Relationship Id="rId7" Type="http://schemas.openxmlformats.org/officeDocument/2006/relationships/hyperlink" Target="http://www.bogota.gov.co/" TargetMode="Externa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jpe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9.emf"/><Relationship Id="rId9" Type="http://schemas.openxmlformats.org/officeDocument/2006/relationships/image" Target="../media/image13.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video" Target="NULL" TargetMode="External"/><Relationship Id="rId7" Type="http://schemas.openxmlformats.org/officeDocument/2006/relationships/image" Target="../media/image1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6.xml"/><Relationship Id="rId5" Type="http://schemas.openxmlformats.org/officeDocument/2006/relationships/slideLayout" Target="../slideLayouts/slideLayout6.xml"/><Relationship Id="rId4" Type="http://schemas.microsoft.com/office/2007/relationships/media" Target="../media/media2.mp4"/></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8.png"/><Relationship Id="rId4" Type="http://schemas.openxmlformats.org/officeDocument/2006/relationships/notesSlide" Target="../notesSlides/notesSlide77.xml"/></Relationships>
</file>

<file path=ppt/slides/_rels/slide87.xml.rels><?xml version="1.0" encoding="UTF-8" standalone="yes"?>
<Relationships xmlns="http://schemas.openxmlformats.org/package/2006/relationships"><Relationship Id="rId8" Type="http://schemas.openxmlformats.org/officeDocument/2006/relationships/image" Target="../media/image124.gif"/><Relationship Id="rId13" Type="http://schemas.openxmlformats.org/officeDocument/2006/relationships/image" Target="../media/image129.tiff"/><Relationship Id="rId18" Type="http://schemas.openxmlformats.org/officeDocument/2006/relationships/image" Target="../media/image134.jpeg"/><Relationship Id="rId26" Type="http://schemas.openxmlformats.org/officeDocument/2006/relationships/image" Target="../media/image142.tiff"/><Relationship Id="rId3" Type="http://schemas.openxmlformats.org/officeDocument/2006/relationships/image" Target="../media/image119.tiff"/><Relationship Id="rId21" Type="http://schemas.openxmlformats.org/officeDocument/2006/relationships/image" Target="../media/image137.png"/><Relationship Id="rId7" Type="http://schemas.openxmlformats.org/officeDocument/2006/relationships/image" Target="../media/image123.tiff"/><Relationship Id="rId12" Type="http://schemas.openxmlformats.org/officeDocument/2006/relationships/image" Target="../media/image128.tiff"/><Relationship Id="rId17" Type="http://schemas.openxmlformats.org/officeDocument/2006/relationships/image" Target="../media/image133.tiff"/><Relationship Id="rId25" Type="http://schemas.openxmlformats.org/officeDocument/2006/relationships/image" Target="../media/image141.tiff"/><Relationship Id="rId2" Type="http://schemas.openxmlformats.org/officeDocument/2006/relationships/notesSlide" Target="../notesSlides/notesSlide78.xml"/><Relationship Id="rId16" Type="http://schemas.openxmlformats.org/officeDocument/2006/relationships/image" Target="../media/image132.tiff"/><Relationship Id="rId20" Type="http://schemas.openxmlformats.org/officeDocument/2006/relationships/image" Target="../media/image136.tiff"/><Relationship Id="rId29"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22.tiff"/><Relationship Id="rId11" Type="http://schemas.openxmlformats.org/officeDocument/2006/relationships/image" Target="../media/image127.png"/><Relationship Id="rId24" Type="http://schemas.openxmlformats.org/officeDocument/2006/relationships/image" Target="../media/image140.tiff"/><Relationship Id="rId5" Type="http://schemas.openxmlformats.org/officeDocument/2006/relationships/image" Target="../media/image121.tiff"/><Relationship Id="rId15" Type="http://schemas.openxmlformats.org/officeDocument/2006/relationships/image" Target="../media/image131.tiff"/><Relationship Id="rId23" Type="http://schemas.openxmlformats.org/officeDocument/2006/relationships/image" Target="../media/image139.jpeg"/><Relationship Id="rId28" Type="http://schemas.openxmlformats.org/officeDocument/2006/relationships/image" Target="../media/image144.png"/><Relationship Id="rId10" Type="http://schemas.openxmlformats.org/officeDocument/2006/relationships/image" Target="../media/image126.tiff"/><Relationship Id="rId19" Type="http://schemas.openxmlformats.org/officeDocument/2006/relationships/image" Target="../media/image135.jpeg"/><Relationship Id="rId4" Type="http://schemas.openxmlformats.org/officeDocument/2006/relationships/image" Target="../media/image120.tiff"/><Relationship Id="rId9" Type="http://schemas.openxmlformats.org/officeDocument/2006/relationships/image" Target="../media/image125.png"/><Relationship Id="rId14" Type="http://schemas.openxmlformats.org/officeDocument/2006/relationships/image" Target="../media/image130.tiff"/><Relationship Id="rId22" Type="http://schemas.openxmlformats.org/officeDocument/2006/relationships/image" Target="../media/image138.jpeg"/><Relationship Id="rId27" Type="http://schemas.openxmlformats.org/officeDocument/2006/relationships/image" Target="../media/image143.tiff"/><Relationship Id="rId30" Type="http://schemas.openxmlformats.org/officeDocument/2006/relationships/image" Target="../media/image146.png"/></Relationships>
</file>

<file path=ppt/slides/_rels/slide88.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emf"/><Relationship Id="rId4" Type="http://schemas.openxmlformats.org/officeDocument/2006/relationships/image" Target="../media/image14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909D298-41AC-D145-BCFA-6814D7625539}"/>
              </a:ext>
            </a:extLst>
          </p:cNvPr>
          <p:cNvSpPr>
            <a:spLocks noGrp="1"/>
          </p:cNvSpPr>
          <p:nvPr>
            <p:ph type="sldNum" sz="quarter" idx="10"/>
          </p:nvPr>
        </p:nvSpPr>
        <p:spPr/>
        <p:txBody>
          <a:bodyPr/>
          <a:lstStyle/>
          <a:p>
            <a:pPr>
              <a:defRPr/>
            </a:pPr>
            <a:fld id="{2A1B84A5-2BDB-264B-9781-B1A7ED558291}" type="slidenum">
              <a:rPr lang="es-ES" altLang="es-CO" smtClean="0"/>
              <a:pPr>
                <a:defRPr/>
              </a:pPr>
              <a:t>0</a:t>
            </a:fld>
            <a:endParaRPr lang="es-ES" altLang="es-CO"/>
          </a:p>
        </p:txBody>
      </p:sp>
      <p:sp>
        <p:nvSpPr>
          <p:cNvPr id="3" name="CuadroTexto 2">
            <a:extLst>
              <a:ext uri="{FF2B5EF4-FFF2-40B4-BE49-F238E27FC236}">
                <a16:creationId xmlns:a16="http://schemas.microsoft.com/office/drawing/2014/main" id="{1E42AA69-8B2B-704F-BF9F-088AE10CBC71}"/>
              </a:ext>
            </a:extLst>
          </p:cNvPr>
          <p:cNvSpPr txBox="1"/>
          <p:nvPr/>
        </p:nvSpPr>
        <p:spPr>
          <a:xfrm>
            <a:off x="1547664" y="2467342"/>
            <a:ext cx="6264696" cy="1477328"/>
          </a:xfrm>
          <a:prstGeom prst="rect">
            <a:avLst/>
          </a:prstGeom>
          <a:noFill/>
        </p:spPr>
        <p:txBody>
          <a:bodyPr wrap="square" rtlCol="0">
            <a:spAutoFit/>
          </a:bodyPr>
          <a:lstStyle/>
          <a:p>
            <a:pPr algn="ctr"/>
            <a:r>
              <a:rPr lang="en-US" i="1" dirty="0">
                <a:solidFill>
                  <a:srgbClr val="FF0000"/>
                </a:solidFill>
              </a:rPr>
              <a:t>If people do not believe that mathematics is simple, it is only because they do not realize how complicated life is</a:t>
            </a:r>
          </a:p>
          <a:p>
            <a:pPr algn="ctr"/>
            <a:endParaRPr lang="en-US" i="1" dirty="0">
              <a:solidFill>
                <a:srgbClr val="FF0000"/>
              </a:solidFill>
            </a:endParaRPr>
          </a:p>
          <a:p>
            <a:pPr algn="r"/>
            <a:r>
              <a:rPr lang="en-US" dirty="0"/>
              <a:t>John von Neumann </a:t>
            </a:r>
          </a:p>
          <a:p>
            <a:endParaRPr lang="en-US" dirty="0"/>
          </a:p>
        </p:txBody>
      </p:sp>
    </p:spTree>
    <p:extLst>
      <p:ext uri="{BB962C8B-B14F-4D97-AF65-F5344CB8AC3E}">
        <p14:creationId xmlns:p14="http://schemas.microsoft.com/office/powerpoint/2010/main" val="439066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634082"/>
          </a:xfrm>
        </p:spPr>
        <p:txBody>
          <a:bodyPr/>
          <a:lstStyle/>
          <a:p>
            <a:r>
              <a:rPr lang="es-ES" dirty="0" err="1"/>
              <a:t>Type</a:t>
            </a:r>
            <a:r>
              <a:rPr lang="es-ES" dirty="0"/>
              <a:t> of </a:t>
            </a:r>
            <a:r>
              <a:rPr lang="es-ES" dirty="0" err="1"/>
              <a:t>Games</a:t>
            </a:r>
            <a:endParaRPr lang="es-ES" dirty="0"/>
          </a:p>
        </p:txBody>
      </p:sp>
      <p:sp>
        <p:nvSpPr>
          <p:cNvPr id="3" name="Marcador de contenido 2"/>
          <p:cNvSpPr>
            <a:spLocks noGrp="1"/>
          </p:cNvSpPr>
          <p:nvPr>
            <p:ph idx="1"/>
          </p:nvPr>
        </p:nvSpPr>
        <p:spPr>
          <a:xfrm>
            <a:off x="323528" y="1268760"/>
            <a:ext cx="5472608" cy="4608512"/>
          </a:xfrm>
        </p:spPr>
        <p:txBody>
          <a:bodyPr/>
          <a:lstStyle/>
          <a:p>
            <a:r>
              <a:rPr lang="es-ES" sz="2000" b="1" dirty="0" err="1">
                <a:solidFill>
                  <a:srgbClr val="3366FF"/>
                </a:solidFill>
              </a:rPr>
              <a:t>Matrix</a:t>
            </a:r>
            <a:r>
              <a:rPr lang="es-ES" sz="2000" b="1" dirty="0">
                <a:solidFill>
                  <a:srgbClr val="3366FF"/>
                </a:solidFill>
              </a:rPr>
              <a:t> </a:t>
            </a:r>
            <a:r>
              <a:rPr lang="es-ES" sz="2000" b="1" dirty="0" err="1">
                <a:solidFill>
                  <a:srgbClr val="3366FF"/>
                </a:solidFill>
              </a:rPr>
              <a:t>games</a:t>
            </a:r>
            <a:r>
              <a:rPr lang="es-ES" sz="2000" dirty="0"/>
              <a:t>: </a:t>
            </a:r>
            <a:r>
              <a:rPr lang="es-ES" sz="2000" dirty="0" err="1"/>
              <a:t>finite</a:t>
            </a:r>
            <a:r>
              <a:rPr lang="es-ES" sz="2000" dirty="0"/>
              <a:t> </a:t>
            </a:r>
            <a:r>
              <a:rPr lang="es-ES" sz="2000" dirty="0" err="1"/>
              <a:t>number</a:t>
            </a:r>
            <a:r>
              <a:rPr lang="es-ES" sz="2000" dirty="0"/>
              <a:t> of </a:t>
            </a:r>
            <a:r>
              <a:rPr lang="es-ES" sz="2000" dirty="0" err="1"/>
              <a:t>strategies</a:t>
            </a:r>
            <a:r>
              <a:rPr lang="es-ES" sz="2000" dirty="0"/>
              <a:t>. Once a </a:t>
            </a:r>
            <a:r>
              <a:rPr lang="es-ES" sz="2000" dirty="0" err="1"/>
              <a:t>player</a:t>
            </a:r>
            <a:r>
              <a:rPr lang="es-ES" sz="2000" dirty="0"/>
              <a:t> has </a:t>
            </a:r>
            <a:r>
              <a:rPr lang="es-ES" sz="2000" dirty="0" err="1"/>
              <a:t>taken</a:t>
            </a:r>
            <a:r>
              <a:rPr lang="es-ES" sz="2000" dirty="0"/>
              <a:t> a </a:t>
            </a:r>
            <a:r>
              <a:rPr lang="es-ES" sz="2000" dirty="0" err="1"/>
              <a:t>decision</a:t>
            </a:r>
            <a:r>
              <a:rPr lang="es-ES" sz="2000" dirty="0"/>
              <a:t>, </a:t>
            </a:r>
            <a:r>
              <a:rPr lang="es-ES" sz="2000" dirty="0" err="1"/>
              <a:t>the</a:t>
            </a:r>
            <a:r>
              <a:rPr lang="es-ES" sz="2000" dirty="0"/>
              <a:t> </a:t>
            </a:r>
            <a:r>
              <a:rPr lang="es-ES" sz="2000" dirty="0" err="1"/>
              <a:t>payoff</a:t>
            </a:r>
            <a:r>
              <a:rPr lang="es-ES" sz="2000" dirty="0"/>
              <a:t> </a:t>
            </a:r>
            <a:r>
              <a:rPr lang="es-ES" sz="2000" dirty="0" err="1"/>
              <a:t>will</a:t>
            </a:r>
            <a:r>
              <a:rPr lang="es-ES" sz="2000" dirty="0"/>
              <a:t> be </a:t>
            </a:r>
            <a:r>
              <a:rPr lang="es-ES" sz="2000" dirty="0" err="1"/>
              <a:t>given</a:t>
            </a:r>
            <a:r>
              <a:rPr lang="es-ES" sz="2000" dirty="0"/>
              <a:t> </a:t>
            </a:r>
            <a:r>
              <a:rPr lang="es-ES" sz="2000" dirty="0" err="1"/>
              <a:t>by</a:t>
            </a:r>
            <a:r>
              <a:rPr lang="es-ES" sz="2000" dirty="0"/>
              <a:t> a </a:t>
            </a:r>
            <a:r>
              <a:rPr lang="es-ES" sz="2000" dirty="0" err="1"/>
              <a:t>payoff</a:t>
            </a:r>
            <a:r>
              <a:rPr lang="es-ES" sz="2000" dirty="0"/>
              <a:t> </a:t>
            </a:r>
            <a:r>
              <a:rPr lang="es-ES" sz="2000" dirty="0" err="1"/>
              <a:t>matrix</a:t>
            </a:r>
            <a:r>
              <a:rPr lang="es-ES" sz="2000" dirty="0"/>
              <a:t>. </a:t>
            </a:r>
          </a:p>
          <a:p>
            <a:endParaRPr lang="es-ES" sz="2000" dirty="0"/>
          </a:p>
          <a:p>
            <a:r>
              <a:rPr lang="es-ES" sz="2000" b="1" dirty="0" err="1">
                <a:solidFill>
                  <a:srgbClr val="008000"/>
                </a:solidFill>
              </a:rPr>
              <a:t>Continuous-static</a:t>
            </a:r>
            <a:r>
              <a:rPr lang="es-ES" sz="2000" b="1" dirty="0">
                <a:solidFill>
                  <a:srgbClr val="008000"/>
                </a:solidFill>
              </a:rPr>
              <a:t> </a:t>
            </a:r>
            <a:r>
              <a:rPr lang="es-ES" sz="2000" b="1" dirty="0" err="1">
                <a:solidFill>
                  <a:srgbClr val="008000"/>
                </a:solidFill>
              </a:rPr>
              <a:t>games</a:t>
            </a:r>
            <a:r>
              <a:rPr lang="es-ES" sz="2000" b="1" dirty="0">
                <a:solidFill>
                  <a:srgbClr val="008000"/>
                </a:solidFill>
              </a:rPr>
              <a:t>: </a:t>
            </a:r>
            <a:r>
              <a:rPr lang="es-ES" sz="2000" dirty="0" err="1"/>
              <a:t>the</a:t>
            </a:r>
            <a:r>
              <a:rPr lang="es-ES" sz="2000" dirty="0"/>
              <a:t> </a:t>
            </a:r>
            <a:r>
              <a:rPr lang="es-ES" sz="2000" dirty="0" err="1"/>
              <a:t>strategies</a:t>
            </a:r>
            <a:r>
              <a:rPr lang="es-ES" sz="2000" dirty="0"/>
              <a:t> do </a:t>
            </a:r>
            <a:r>
              <a:rPr lang="es-ES" sz="2000" dirty="0" err="1"/>
              <a:t>not</a:t>
            </a:r>
            <a:r>
              <a:rPr lang="es-ES" sz="2000" dirty="0"/>
              <a:t> </a:t>
            </a:r>
            <a:r>
              <a:rPr lang="es-ES" sz="2000" dirty="0" err="1"/>
              <a:t>need</a:t>
            </a:r>
            <a:r>
              <a:rPr lang="es-ES" sz="2000" dirty="0"/>
              <a:t> to be </a:t>
            </a:r>
            <a:r>
              <a:rPr lang="es-ES" sz="2000" dirty="0" err="1"/>
              <a:t>discrete</a:t>
            </a:r>
            <a:r>
              <a:rPr lang="es-ES" sz="2000" dirty="0"/>
              <a:t> and </a:t>
            </a:r>
            <a:r>
              <a:rPr lang="es-ES" sz="2000" dirty="0" err="1"/>
              <a:t>the</a:t>
            </a:r>
            <a:r>
              <a:rPr lang="es-ES" sz="2000" dirty="0"/>
              <a:t> </a:t>
            </a:r>
            <a:r>
              <a:rPr lang="es-ES" sz="2000" dirty="0" err="1"/>
              <a:t>strategies</a:t>
            </a:r>
            <a:r>
              <a:rPr lang="es-ES" sz="2000" dirty="0"/>
              <a:t> and </a:t>
            </a:r>
            <a:r>
              <a:rPr lang="es-ES" sz="2000" dirty="0" err="1"/>
              <a:t>payoffs</a:t>
            </a:r>
            <a:r>
              <a:rPr lang="es-ES" sz="2000" dirty="0"/>
              <a:t> are </a:t>
            </a:r>
            <a:r>
              <a:rPr lang="es-ES" sz="2000" dirty="0" err="1"/>
              <a:t>given</a:t>
            </a:r>
            <a:r>
              <a:rPr lang="es-ES" sz="2000" dirty="0"/>
              <a:t> in </a:t>
            </a:r>
            <a:r>
              <a:rPr lang="es-ES" sz="2000" dirty="0" err="1"/>
              <a:t>continuous</a:t>
            </a:r>
            <a:r>
              <a:rPr lang="es-ES" sz="2000" dirty="0"/>
              <a:t> time. </a:t>
            </a:r>
          </a:p>
          <a:p>
            <a:endParaRPr lang="es-ES" sz="2000" dirty="0"/>
          </a:p>
          <a:p>
            <a:r>
              <a:rPr lang="es-ES" sz="2000" b="1" dirty="0" err="1">
                <a:solidFill>
                  <a:srgbClr val="FF0000"/>
                </a:solidFill>
              </a:rPr>
              <a:t>Differential</a:t>
            </a:r>
            <a:r>
              <a:rPr lang="es-ES" sz="2000" b="1" dirty="0">
                <a:solidFill>
                  <a:srgbClr val="FF0000"/>
                </a:solidFill>
              </a:rPr>
              <a:t>/</a:t>
            </a:r>
            <a:r>
              <a:rPr lang="es-ES" sz="2000" b="1" dirty="0" err="1">
                <a:solidFill>
                  <a:srgbClr val="FF0000"/>
                </a:solidFill>
              </a:rPr>
              <a:t>Dynamic</a:t>
            </a:r>
            <a:r>
              <a:rPr lang="es-ES" sz="2000" b="1" dirty="0">
                <a:solidFill>
                  <a:srgbClr val="FF0000"/>
                </a:solidFill>
              </a:rPr>
              <a:t> </a:t>
            </a:r>
            <a:r>
              <a:rPr lang="es-ES" sz="2000" b="1" dirty="0" err="1">
                <a:solidFill>
                  <a:srgbClr val="FF0000"/>
                </a:solidFill>
              </a:rPr>
              <a:t>games</a:t>
            </a:r>
            <a:r>
              <a:rPr lang="es-ES" sz="2000" dirty="0">
                <a:solidFill>
                  <a:srgbClr val="FF0000"/>
                </a:solidFill>
              </a:rPr>
              <a:t>: </a:t>
            </a:r>
            <a:r>
              <a:rPr lang="es-ES" sz="2000" dirty="0" err="1">
                <a:solidFill>
                  <a:srgbClr val="FF0000"/>
                </a:solidFill>
              </a:rPr>
              <a:t>its</a:t>
            </a:r>
            <a:r>
              <a:rPr lang="es-ES" sz="2000" dirty="0">
                <a:solidFill>
                  <a:srgbClr val="FF0000"/>
                </a:solidFill>
              </a:rPr>
              <a:t> </a:t>
            </a:r>
            <a:r>
              <a:rPr lang="es-ES" sz="2000" dirty="0" err="1">
                <a:solidFill>
                  <a:srgbClr val="FF0000"/>
                </a:solidFill>
              </a:rPr>
              <a:t>main</a:t>
            </a:r>
            <a:r>
              <a:rPr lang="es-ES" sz="2000" dirty="0">
                <a:solidFill>
                  <a:srgbClr val="FF0000"/>
                </a:solidFill>
              </a:rPr>
              <a:t> </a:t>
            </a:r>
            <a:r>
              <a:rPr lang="es-ES" sz="2000" dirty="0" err="1">
                <a:solidFill>
                  <a:srgbClr val="FF0000"/>
                </a:solidFill>
              </a:rPr>
              <a:t>characteristic</a:t>
            </a:r>
            <a:r>
              <a:rPr lang="es-ES" sz="2000" dirty="0">
                <a:solidFill>
                  <a:srgbClr val="FF0000"/>
                </a:solidFill>
              </a:rPr>
              <a:t> </a:t>
            </a:r>
            <a:r>
              <a:rPr lang="es-ES" sz="2000" dirty="0" err="1">
                <a:solidFill>
                  <a:srgbClr val="FF0000"/>
                </a:solidFill>
              </a:rPr>
              <a:t>is</a:t>
            </a:r>
            <a:r>
              <a:rPr lang="es-ES" sz="2000" dirty="0">
                <a:solidFill>
                  <a:srgbClr val="FF0000"/>
                </a:solidFill>
              </a:rPr>
              <a:t> </a:t>
            </a:r>
            <a:r>
              <a:rPr lang="es-ES" sz="2000" dirty="0" err="1">
                <a:solidFill>
                  <a:srgbClr val="FF0000"/>
                </a:solidFill>
              </a:rPr>
              <a:t>that</a:t>
            </a:r>
            <a:r>
              <a:rPr lang="es-ES" sz="2000" dirty="0">
                <a:solidFill>
                  <a:srgbClr val="FF0000"/>
                </a:solidFill>
              </a:rPr>
              <a:t> </a:t>
            </a:r>
            <a:r>
              <a:rPr lang="es-ES" sz="2000" dirty="0" err="1">
                <a:solidFill>
                  <a:srgbClr val="FF0000"/>
                </a:solidFill>
              </a:rPr>
              <a:t>the</a:t>
            </a:r>
            <a:r>
              <a:rPr lang="es-ES" sz="2000" dirty="0">
                <a:solidFill>
                  <a:srgbClr val="FF0000"/>
                </a:solidFill>
              </a:rPr>
              <a:t> </a:t>
            </a:r>
            <a:r>
              <a:rPr lang="es-ES" sz="2000" dirty="0" err="1">
                <a:solidFill>
                  <a:srgbClr val="FF0000"/>
                </a:solidFill>
              </a:rPr>
              <a:t>strategies</a:t>
            </a:r>
            <a:r>
              <a:rPr lang="es-ES" sz="2000" dirty="0">
                <a:solidFill>
                  <a:srgbClr val="FF0000"/>
                </a:solidFill>
              </a:rPr>
              <a:t> and </a:t>
            </a:r>
            <a:r>
              <a:rPr lang="es-ES" sz="2000" dirty="0" err="1">
                <a:solidFill>
                  <a:srgbClr val="FF0000"/>
                </a:solidFill>
              </a:rPr>
              <a:t>payoffs</a:t>
            </a:r>
            <a:r>
              <a:rPr lang="es-ES" sz="2000" dirty="0">
                <a:solidFill>
                  <a:srgbClr val="FF0000"/>
                </a:solidFill>
              </a:rPr>
              <a:t> are time-</a:t>
            </a:r>
            <a:r>
              <a:rPr lang="es-ES" sz="2000" dirty="0" err="1">
                <a:solidFill>
                  <a:srgbClr val="FF0000"/>
                </a:solidFill>
              </a:rPr>
              <a:t>varying</a:t>
            </a:r>
            <a:r>
              <a:rPr lang="es-ES" sz="2000" dirty="0">
                <a:solidFill>
                  <a:srgbClr val="FF0000"/>
                </a:solidFill>
              </a:rPr>
              <a:t>. </a:t>
            </a:r>
            <a:r>
              <a:rPr lang="es-ES" sz="2000" dirty="0" err="1">
                <a:solidFill>
                  <a:srgbClr val="FF0000"/>
                </a:solidFill>
              </a:rPr>
              <a:t>ODEs</a:t>
            </a:r>
            <a:r>
              <a:rPr lang="es-ES" sz="2000" dirty="0">
                <a:solidFill>
                  <a:srgbClr val="FF0000"/>
                </a:solidFill>
              </a:rPr>
              <a:t> </a:t>
            </a:r>
            <a:r>
              <a:rPr lang="es-ES" sz="2000" dirty="0" err="1">
                <a:solidFill>
                  <a:srgbClr val="FF0000"/>
                </a:solidFill>
              </a:rPr>
              <a:t>or</a:t>
            </a:r>
            <a:r>
              <a:rPr lang="es-ES" sz="2000" dirty="0">
                <a:solidFill>
                  <a:srgbClr val="FF0000"/>
                </a:solidFill>
              </a:rPr>
              <a:t> </a:t>
            </a:r>
            <a:r>
              <a:rPr lang="es-ES" sz="2000" dirty="0" err="1">
                <a:solidFill>
                  <a:srgbClr val="FF0000"/>
                </a:solidFill>
              </a:rPr>
              <a:t>difference</a:t>
            </a:r>
            <a:r>
              <a:rPr lang="es-ES" sz="2000" dirty="0">
                <a:solidFill>
                  <a:srgbClr val="FF0000"/>
                </a:solidFill>
              </a:rPr>
              <a:t> </a:t>
            </a:r>
            <a:r>
              <a:rPr lang="es-ES" sz="2000" dirty="0" err="1">
                <a:solidFill>
                  <a:srgbClr val="FF0000"/>
                </a:solidFill>
              </a:rPr>
              <a:t>equations</a:t>
            </a:r>
            <a:r>
              <a:rPr lang="es-ES" sz="2000" dirty="0">
                <a:solidFill>
                  <a:srgbClr val="FF0000"/>
                </a:solidFill>
              </a:rPr>
              <a:t> </a:t>
            </a:r>
            <a:r>
              <a:rPr lang="es-ES" sz="2000" dirty="0" err="1">
                <a:solidFill>
                  <a:srgbClr val="FF0000"/>
                </a:solidFill>
              </a:rPr>
              <a:t>model</a:t>
            </a:r>
            <a:r>
              <a:rPr lang="es-ES" sz="2000" dirty="0">
                <a:solidFill>
                  <a:srgbClr val="FF0000"/>
                </a:solidFill>
              </a:rPr>
              <a:t> </a:t>
            </a:r>
            <a:r>
              <a:rPr lang="es-ES" sz="2000" dirty="0" err="1">
                <a:solidFill>
                  <a:srgbClr val="FF0000"/>
                </a:solidFill>
              </a:rPr>
              <a:t>the</a:t>
            </a:r>
            <a:r>
              <a:rPr lang="es-ES" sz="2000" dirty="0">
                <a:solidFill>
                  <a:srgbClr val="FF0000"/>
                </a:solidFill>
              </a:rPr>
              <a:t> </a:t>
            </a:r>
            <a:r>
              <a:rPr lang="es-ES" sz="2000" dirty="0" err="1">
                <a:solidFill>
                  <a:srgbClr val="FF0000"/>
                </a:solidFill>
              </a:rPr>
              <a:t>behavior</a:t>
            </a:r>
            <a:r>
              <a:rPr lang="es-ES" sz="2000" dirty="0">
                <a:solidFill>
                  <a:srgbClr val="FF0000"/>
                </a:solidFill>
              </a:rPr>
              <a:t>.</a:t>
            </a:r>
            <a:endParaRPr lang="es-ES" sz="2400" dirty="0">
              <a:solidFill>
                <a:srgbClr val="FF0000"/>
              </a:solidFill>
            </a:endParaRPr>
          </a:p>
        </p:txBody>
      </p:sp>
      <p:sp>
        <p:nvSpPr>
          <p:cNvPr id="4" name="CuadroTexto 3">
            <a:extLst>
              <a:ext uri="{FF2B5EF4-FFF2-40B4-BE49-F238E27FC236}">
                <a16:creationId xmlns:a16="http://schemas.microsoft.com/office/drawing/2014/main" id="{24228319-CC88-6F4A-B0EE-EED4376D4EF3}"/>
              </a:ext>
            </a:extLst>
          </p:cNvPr>
          <p:cNvSpPr txBox="1"/>
          <p:nvPr/>
        </p:nvSpPr>
        <p:spPr>
          <a:xfrm>
            <a:off x="1475656" y="6093296"/>
            <a:ext cx="6912768" cy="769441"/>
          </a:xfrm>
          <a:prstGeom prst="rect">
            <a:avLst/>
          </a:prstGeom>
          <a:noFill/>
        </p:spPr>
        <p:txBody>
          <a:bodyPr wrap="square" rtlCol="0">
            <a:spAutoFit/>
          </a:bodyPr>
          <a:lstStyle/>
          <a:p>
            <a:r>
              <a:rPr lang="es-ES" sz="1100" dirty="0" err="1"/>
              <a:t>Game</a:t>
            </a:r>
            <a:r>
              <a:rPr lang="es-ES" sz="1100" dirty="0"/>
              <a:t> </a:t>
            </a:r>
            <a:r>
              <a:rPr lang="es-ES" sz="1100" dirty="0" err="1"/>
              <a:t>Theory</a:t>
            </a:r>
            <a:r>
              <a:rPr lang="es-ES" sz="1100" dirty="0"/>
              <a:t> and </a:t>
            </a:r>
            <a:r>
              <a:rPr lang="es-ES" sz="1100" dirty="0" err="1"/>
              <a:t>Learning</a:t>
            </a:r>
            <a:r>
              <a:rPr lang="es-ES" sz="1100" dirty="0"/>
              <a:t> </a:t>
            </a:r>
            <a:r>
              <a:rPr lang="es-ES" sz="1100" dirty="0" err="1"/>
              <a:t>for</a:t>
            </a:r>
            <a:r>
              <a:rPr lang="es-ES" sz="1100" dirty="0"/>
              <a:t> Wireless Networks, </a:t>
            </a:r>
            <a:r>
              <a:rPr lang="es-ES" sz="1100" dirty="0" err="1"/>
              <a:t>S.Lasauce</a:t>
            </a:r>
            <a:r>
              <a:rPr lang="es-ES" sz="1100" dirty="0"/>
              <a:t> and </a:t>
            </a:r>
            <a:r>
              <a:rPr lang="es-ES" sz="1100" dirty="0" err="1"/>
              <a:t>H.Tembine</a:t>
            </a:r>
            <a:r>
              <a:rPr lang="es-ES" sz="1100" dirty="0"/>
              <a:t>.</a:t>
            </a:r>
          </a:p>
          <a:p>
            <a:r>
              <a:rPr lang="es-ES" sz="1100" b="1" dirty="0"/>
              <a:t>NQS</a:t>
            </a:r>
            <a:r>
              <a:rPr lang="es-ES" sz="1100" dirty="0"/>
              <a:t>, C Ocampo, J Barreiro, G Obando, A Pantoja, </a:t>
            </a:r>
            <a:r>
              <a:rPr lang="es-ES" sz="1100" dirty="0" err="1"/>
              <a:t>EMojica</a:t>
            </a:r>
            <a:r>
              <a:rPr lang="es-ES" sz="1100" dirty="0"/>
              <a:t>, </a:t>
            </a:r>
            <a:r>
              <a:rPr lang="es-ES" sz="1100" dirty="0" err="1"/>
              <a:t>The</a:t>
            </a:r>
            <a:r>
              <a:rPr lang="es-ES" sz="1100" dirty="0"/>
              <a:t> role of </a:t>
            </a:r>
            <a:r>
              <a:rPr lang="es-ES" sz="1100" dirty="0" err="1"/>
              <a:t>population</a:t>
            </a:r>
            <a:r>
              <a:rPr lang="es-ES" sz="1100" dirty="0"/>
              <a:t> </a:t>
            </a:r>
            <a:r>
              <a:rPr lang="es-ES" sz="1100" dirty="0" err="1"/>
              <a:t>games</a:t>
            </a:r>
            <a:r>
              <a:rPr lang="es-ES" sz="1100" dirty="0"/>
              <a:t> and </a:t>
            </a:r>
            <a:r>
              <a:rPr lang="es-ES" sz="1100" dirty="0" err="1"/>
              <a:t>evolutionary</a:t>
            </a:r>
            <a:r>
              <a:rPr lang="es-ES" sz="1100" dirty="0"/>
              <a:t> </a:t>
            </a:r>
            <a:r>
              <a:rPr lang="es-ES" sz="1100" dirty="0" err="1"/>
              <a:t>dynamics</a:t>
            </a:r>
            <a:r>
              <a:rPr lang="es-ES" sz="1100" dirty="0"/>
              <a:t> in </a:t>
            </a:r>
            <a:r>
              <a:rPr lang="es-ES" sz="1100" dirty="0" err="1"/>
              <a:t>distributed</a:t>
            </a:r>
            <a:r>
              <a:rPr lang="es-ES" sz="1100" dirty="0"/>
              <a:t> control </a:t>
            </a:r>
            <a:r>
              <a:rPr lang="es-ES" sz="1100" dirty="0" err="1"/>
              <a:t>systems</a:t>
            </a:r>
            <a:r>
              <a:rPr lang="es-ES" sz="1100" dirty="0"/>
              <a:t>: </a:t>
            </a:r>
            <a:r>
              <a:rPr lang="es-ES" sz="1100" dirty="0" err="1"/>
              <a:t>The</a:t>
            </a:r>
            <a:r>
              <a:rPr lang="es-ES" sz="1100" dirty="0"/>
              <a:t> </a:t>
            </a:r>
            <a:r>
              <a:rPr lang="es-ES" sz="1100" dirty="0" err="1"/>
              <a:t>advantages</a:t>
            </a:r>
            <a:r>
              <a:rPr lang="es-ES" sz="1100" dirty="0"/>
              <a:t> of </a:t>
            </a:r>
            <a:r>
              <a:rPr lang="es-ES" sz="1100" dirty="0" err="1"/>
              <a:t>evolutionary</a:t>
            </a:r>
            <a:r>
              <a:rPr lang="es-ES" sz="1100" dirty="0"/>
              <a:t> </a:t>
            </a:r>
            <a:r>
              <a:rPr lang="es-ES" sz="1100" dirty="0" err="1"/>
              <a:t>game</a:t>
            </a:r>
            <a:r>
              <a:rPr lang="es-ES" sz="1100" dirty="0"/>
              <a:t> </a:t>
            </a:r>
            <a:r>
              <a:rPr lang="es-ES" sz="1100" dirty="0" err="1"/>
              <a:t>theory</a:t>
            </a:r>
            <a:r>
              <a:rPr lang="es-ES" sz="1100" dirty="0"/>
              <a:t>, IEEE Control </a:t>
            </a:r>
            <a:r>
              <a:rPr lang="es-ES" sz="1100" dirty="0" err="1"/>
              <a:t>Systems</a:t>
            </a:r>
            <a:r>
              <a:rPr lang="es-ES" sz="1100" dirty="0"/>
              <a:t> Magazine, 2017</a:t>
            </a:r>
          </a:p>
        </p:txBody>
      </p:sp>
      <p:sp>
        <p:nvSpPr>
          <p:cNvPr id="5" name="Marcador de número de diapositiva 4">
            <a:extLst>
              <a:ext uri="{FF2B5EF4-FFF2-40B4-BE49-F238E27FC236}">
                <a16:creationId xmlns:a16="http://schemas.microsoft.com/office/drawing/2014/main" id="{28189169-1B86-9D46-8309-F0254933D5B3}"/>
              </a:ext>
            </a:extLst>
          </p:cNvPr>
          <p:cNvSpPr>
            <a:spLocks noGrp="1"/>
          </p:cNvSpPr>
          <p:nvPr>
            <p:ph type="sldNum" sz="quarter" idx="10"/>
          </p:nvPr>
        </p:nvSpPr>
        <p:spPr/>
        <p:txBody>
          <a:bodyPr/>
          <a:lstStyle/>
          <a:p>
            <a:pPr>
              <a:defRPr/>
            </a:pPr>
            <a:fld id="{D0A6C522-BF37-9A46-8AC9-14C4D759392B}" type="slidenum">
              <a:rPr lang="es-ES" altLang="es-CO" smtClean="0"/>
              <a:pPr>
                <a:defRPr/>
              </a:pPr>
              <a:t>9</a:t>
            </a:fld>
            <a:endParaRPr lang="es-ES" altLang="es-CO"/>
          </a:p>
        </p:txBody>
      </p:sp>
      <p:pic>
        <p:nvPicPr>
          <p:cNvPr id="6" name="Imagen 5" descr="Captura de pantalla 2017-06-20 a las 11.17.22 a.m..png">
            <a:extLst>
              <a:ext uri="{FF2B5EF4-FFF2-40B4-BE49-F238E27FC236}">
                <a16:creationId xmlns:a16="http://schemas.microsoft.com/office/drawing/2014/main" id="{CF8E067F-52FB-F64A-A39D-DBEF135ACA4D}"/>
              </a:ext>
            </a:extLst>
          </p:cNvPr>
          <p:cNvPicPr>
            <a:picLocks noChangeAspect="1"/>
          </p:cNvPicPr>
          <p:nvPr/>
        </p:nvPicPr>
        <p:blipFill rotWithShape="1">
          <a:blip r:embed="rId3">
            <a:extLst>
              <a:ext uri="{28A0092B-C50C-407E-A947-70E740481C1C}">
                <a14:useLocalDpi xmlns:a14="http://schemas.microsoft.com/office/drawing/2010/main" val="0"/>
              </a:ext>
            </a:extLst>
          </a:blip>
          <a:srcRect t="3157" r="48874" b="18659"/>
          <a:stretch/>
        </p:blipFill>
        <p:spPr>
          <a:xfrm>
            <a:off x="6048693" y="1419708"/>
            <a:ext cx="2339731" cy="1744142"/>
          </a:xfrm>
          <a:prstGeom prst="rect">
            <a:avLst/>
          </a:prstGeom>
        </p:spPr>
      </p:pic>
      <p:graphicFrame>
        <p:nvGraphicFramePr>
          <p:cNvPr id="7" name="Tabla 6">
            <a:extLst>
              <a:ext uri="{FF2B5EF4-FFF2-40B4-BE49-F238E27FC236}">
                <a16:creationId xmlns:a16="http://schemas.microsoft.com/office/drawing/2014/main" id="{AD7C262B-FFD4-8A4E-AFC1-1BB4BACAC0CD}"/>
              </a:ext>
            </a:extLst>
          </p:cNvPr>
          <p:cNvGraphicFramePr>
            <a:graphicFrameLocks noGrp="1"/>
          </p:cNvGraphicFramePr>
          <p:nvPr>
            <p:extLst>
              <p:ext uri="{D42A27DB-BD31-4B8C-83A1-F6EECF244321}">
                <p14:modId xmlns:p14="http://schemas.microsoft.com/office/powerpoint/2010/main" val="1196076208"/>
              </p:ext>
            </p:extLst>
          </p:nvPr>
        </p:nvGraphicFramePr>
        <p:xfrm>
          <a:off x="6012160" y="3670837"/>
          <a:ext cx="2888596" cy="1784542"/>
        </p:xfrm>
        <a:graphic>
          <a:graphicData uri="http://schemas.openxmlformats.org/drawingml/2006/table">
            <a:tbl>
              <a:tblPr firstRow="1" bandRow="1">
                <a:tableStyleId>{5C22544A-7EE6-4342-B048-85BDC9FD1C3A}</a:tableStyleId>
              </a:tblPr>
              <a:tblGrid>
                <a:gridCol w="722149">
                  <a:extLst>
                    <a:ext uri="{9D8B030D-6E8A-4147-A177-3AD203B41FA5}">
                      <a16:colId xmlns:a16="http://schemas.microsoft.com/office/drawing/2014/main" val="20000"/>
                    </a:ext>
                  </a:extLst>
                </a:gridCol>
                <a:gridCol w="722149">
                  <a:extLst>
                    <a:ext uri="{9D8B030D-6E8A-4147-A177-3AD203B41FA5}">
                      <a16:colId xmlns:a16="http://schemas.microsoft.com/office/drawing/2014/main" val="20001"/>
                    </a:ext>
                  </a:extLst>
                </a:gridCol>
                <a:gridCol w="722149">
                  <a:extLst>
                    <a:ext uri="{9D8B030D-6E8A-4147-A177-3AD203B41FA5}">
                      <a16:colId xmlns:a16="http://schemas.microsoft.com/office/drawing/2014/main" val="20002"/>
                    </a:ext>
                  </a:extLst>
                </a:gridCol>
                <a:gridCol w="722149">
                  <a:extLst>
                    <a:ext uri="{9D8B030D-6E8A-4147-A177-3AD203B41FA5}">
                      <a16:colId xmlns:a16="http://schemas.microsoft.com/office/drawing/2014/main" val="20003"/>
                    </a:ext>
                  </a:extLst>
                </a:gridCol>
              </a:tblGrid>
              <a:tr h="457547">
                <a:tc>
                  <a:txBody>
                    <a:bodyPr/>
                    <a:lstStyle/>
                    <a:p>
                      <a:pPr algn="ctr"/>
                      <a:endParaRPr lang="es-ES" sz="1100" dirty="0"/>
                    </a:p>
                  </a:txBody>
                  <a:tcPr/>
                </a:tc>
                <a:tc>
                  <a:txBody>
                    <a:bodyPr/>
                    <a:lstStyle/>
                    <a:p>
                      <a:pPr algn="ctr"/>
                      <a:r>
                        <a:rPr lang="es-ES" sz="1100" dirty="0"/>
                        <a:t>Rock</a:t>
                      </a:r>
                    </a:p>
                  </a:txBody>
                  <a:tcPr/>
                </a:tc>
                <a:tc>
                  <a:txBody>
                    <a:bodyPr/>
                    <a:lstStyle/>
                    <a:p>
                      <a:pPr algn="ctr"/>
                      <a:r>
                        <a:rPr lang="es-ES" sz="1100" dirty="0" err="1"/>
                        <a:t>Scissor</a:t>
                      </a:r>
                      <a:endParaRPr lang="es-ES" sz="1100" dirty="0"/>
                    </a:p>
                  </a:txBody>
                  <a:tcPr/>
                </a:tc>
                <a:tc>
                  <a:txBody>
                    <a:bodyPr/>
                    <a:lstStyle/>
                    <a:p>
                      <a:pPr algn="ctr"/>
                      <a:r>
                        <a:rPr lang="es-ES" sz="1100" dirty="0" err="1"/>
                        <a:t>Paper</a:t>
                      </a:r>
                      <a:endParaRPr lang="es-ES" sz="1100" dirty="0"/>
                    </a:p>
                  </a:txBody>
                  <a:tcPr/>
                </a:tc>
                <a:extLst>
                  <a:ext uri="{0D108BD9-81ED-4DB2-BD59-A6C34878D82A}">
                    <a16:rowId xmlns:a16="http://schemas.microsoft.com/office/drawing/2014/main" val="10000"/>
                  </a:ext>
                </a:extLst>
              </a:tr>
              <a:tr h="434724">
                <a:tc>
                  <a:txBody>
                    <a:bodyPr/>
                    <a:lstStyle/>
                    <a:p>
                      <a:pPr algn="ctr"/>
                      <a:r>
                        <a:rPr lang="es-ES" sz="1100" dirty="0"/>
                        <a:t>Rock</a:t>
                      </a:r>
                    </a:p>
                  </a:txBody>
                  <a:tcPr/>
                </a:tc>
                <a:tc>
                  <a:txBody>
                    <a:bodyPr/>
                    <a:lstStyle/>
                    <a:p>
                      <a:pPr algn="ctr"/>
                      <a:r>
                        <a:rPr lang="es-ES" sz="1100" dirty="0"/>
                        <a:t>0</a:t>
                      </a:r>
                    </a:p>
                  </a:txBody>
                  <a:tcPr/>
                </a:tc>
                <a:tc>
                  <a:txBody>
                    <a:bodyPr/>
                    <a:lstStyle/>
                    <a:p>
                      <a:pPr algn="ctr"/>
                      <a:r>
                        <a:rPr lang="es-ES" sz="1100" dirty="0"/>
                        <a:t>1</a:t>
                      </a:r>
                    </a:p>
                  </a:txBody>
                  <a:tcPr/>
                </a:tc>
                <a:tc>
                  <a:txBody>
                    <a:bodyPr/>
                    <a:lstStyle/>
                    <a:p>
                      <a:pPr algn="ctr"/>
                      <a:r>
                        <a:rPr lang="es-ES" sz="1100" dirty="0"/>
                        <a:t>-1</a:t>
                      </a:r>
                    </a:p>
                  </a:txBody>
                  <a:tcPr/>
                </a:tc>
                <a:extLst>
                  <a:ext uri="{0D108BD9-81ED-4DB2-BD59-A6C34878D82A}">
                    <a16:rowId xmlns:a16="http://schemas.microsoft.com/office/drawing/2014/main" val="10001"/>
                  </a:ext>
                </a:extLst>
              </a:tr>
              <a:tr h="457547">
                <a:tc>
                  <a:txBody>
                    <a:bodyPr/>
                    <a:lstStyle/>
                    <a:p>
                      <a:pPr algn="ctr"/>
                      <a:r>
                        <a:rPr lang="es-ES" sz="1100" dirty="0" err="1"/>
                        <a:t>Scissor</a:t>
                      </a:r>
                      <a:endParaRPr lang="es-ES" sz="1100" dirty="0"/>
                    </a:p>
                  </a:txBody>
                  <a:tcPr/>
                </a:tc>
                <a:tc>
                  <a:txBody>
                    <a:bodyPr/>
                    <a:lstStyle/>
                    <a:p>
                      <a:pPr algn="ctr"/>
                      <a:r>
                        <a:rPr lang="es-ES" sz="1100" dirty="0"/>
                        <a:t>-1</a:t>
                      </a:r>
                    </a:p>
                  </a:txBody>
                  <a:tcPr/>
                </a:tc>
                <a:tc>
                  <a:txBody>
                    <a:bodyPr/>
                    <a:lstStyle/>
                    <a:p>
                      <a:pPr algn="ctr"/>
                      <a:r>
                        <a:rPr lang="es-ES" sz="1100" dirty="0"/>
                        <a:t>0</a:t>
                      </a:r>
                    </a:p>
                  </a:txBody>
                  <a:tcPr/>
                </a:tc>
                <a:tc>
                  <a:txBody>
                    <a:bodyPr/>
                    <a:lstStyle/>
                    <a:p>
                      <a:pPr algn="ctr"/>
                      <a:r>
                        <a:rPr lang="es-ES" sz="1100" dirty="0"/>
                        <a:t>1</a:t>
                      </a:r>
                    </a:p>
                  </a:txBody>
                  <a:tcPr/>
                </a:tc>
                <a:extLst>
                  <a:ext uri="{0D108BD9-81ED-4DB2-BD59-A6C34878D82A}">
                    <a16:rowId xmlns:a16="http://schemas.microsoft.com/office/drawing/2014/main" val="10002"/>
                  </a:ext>
                </a:extLst>
              </a:tr>
              <a:tr h="434724">
                <a:tc>
                  <a:txBody>
                    <a:bodyPr/>
                    <a:lstStyle/>
                    <a:p>
                      <a:pPr algn="ctr"/>
                      <a:r>
                        <a:rPr lang="es-ES" sz="1100" dirty="0" err="1"/>
                        <a:t>Paper</a:t>
                      </a:r>
                      <a:endParaRPr lang="es-ES" sz="1100" dirty="0"/>
                    </a:p>
                  </a:txBody>
                  <a:tcPr/>
                </a:tc>
                <a:tc>
                  <a:txBody>
                    <a:bodyPr/>
                    <a:lstStyle/>
                    <a:p>
                      <a:pPr algn="ctr"/>
                      <a:r>
                        <a:rPr lang="es-ES" sz="1100" dirty="0"/>
                        <a:t>1</a:t>
                      </a:r>
                    </a:p>
                  </a:txBody>
                  <a:tcPr/>
                </a:tc>
                <a:tc>
                  <a:txBody>
                    <a:bodyPr/>
                    <a:lstStyle/>
                    <a:p>
                      <a:pPr algn="ctr"/>
                      <a:r>
                        <a:rPr lang="es-ES" sz="1100" dirty="0"/>
                        <a:t>-1</a:t>
                      </a:r>
                    </a:p>
                  </a:txBody>
                  <a:tcPr/>
                </a:tc>
                <a:tc>
                  <a:txBody>
                    <a:bodyPr/>
                    <a:lstStyle/>
                    <a:p>
                      <a:pPr algn="ctr"/>
                      <a:r>
                        <a:rPr lang="es-ES" sz="1100" dirty="0"/>
                        <a:t>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05470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562074"/>
          </a:xfrm>
        </p:spPr>
        <p:txBody>
          <a:bodyPr/>
          <a:lstStyle/>
          <a:p>
            <a:r>
              <a:rPr lang="es-ES" sz="3600" dirty="0" err="1"/>
              <a:t>Problems</a:t>
            </a:r>
            <a:r>
              <a:rPr lang="es-ES" sz="3600" dirty="0"/>
              <a:t> of </a:t>
            </a:r>
            <a:r>
              <a:rPr lang="es-ES" sz="3600" dirty="0" err="1"/>
              <a:t>Dynamic</a:t>
            </a:r>
            <a:r>
              <a:rPr lang="es-ES" sz="3600" dirty="0"/>
              <a:t> </a:t>
            </a:r>
            <a:r>
              <a:rPr lang="es-ES" sz="3600" dirty="0" err="1"/>
              <a:t>Games</a:t>
            </a:r>
            <a:endParaRPr lang="es-ES" sz="3600" dirty="0"/>
          </a:p>
        </p:txBody>
      </p:sp>
      <p:sp>
        <p:nvSpPr>
          <p:cNvPr id="3" name="Marcador de contenido 2"/>
          <p:cNvSpPr>
            <a:spLocks noGrp="1"/>
          </p:cNvSpPr>
          <p:nvPr>
            <p:ph idx="1"/>
          </p:nvPr>
        </p:nvSpPr>
        <p:spPr>
          <a:xfrm>
            <a:off x="457200" y="1124744"/>
            <a:ext cx="8229600" cy="4896644"/>
          </a:xfrm>
        </p:spPr>
        <p:txBody>
          <a:bodyPr/>
          <a:lstStyle/>
          <a:p>
            <a:pPr marL="457200" indent="-457200">
              <a:buFont typeface="Arial"/>
              <a:buChar char="•"/>
            </a:pPr>
            <a:r>
              <a:rPr lang="es-ES" sz="2400" dirty="0" err="1">
                <a:solidFill>
                  <a:srgbClr val="0000FF"/>
                </a:solidFill>
              </a:rPr>
              <a:t>How</a:t>
            </a:r>
            <a:r>
              <a:rPr lang="es-ES" sz="2400" dirty="0">
                <a:solidFill>
                  <a:srgbClr val="0000FF"/>
                </a:solidFill>
              </a:rPr>
              <a:t> to </a:t>
            </a:r>
            <a:r>
              <a:rPr lang="es-ES" sz="2400" dirty="0" err="1">
                <a:solidFill>
                  <a:srgbClr val="0000FF"/>
                </a:solidFill>
              </a:rPr>
              <a:t>model</a:t>
            </a:r>
            <a:r>
              <a:rPr lang="es-ES" sz="2400" dirty="0">
                <a:solidFill>
                  <a:srgbClr val="0000FF"/>
                </a:solidFill>
              </a:rPr>
              <a:t> </a:t>
            </a:r>
            <a:r>
              <a:rPr lang="es-ES" sz="2400" dirty="0" err="1">
                <a:solidFill>
                  <a:srgbClr val="0000FF"/>
                </a:solidFill>
              </a:rPr>
              <a:t>the</a:t>
            </a:r>
            <a:r>
              <a:rPr lang="es-ES" sz="2400" dirty="0">
                <a:solidFill>
                  <a:srgbClr val="0000FF"/>
                </a:solidFill>
              </a:rPr>
              <a:t> </a:t>
            </a:r>
            <a:r>
              <a:rPr lang="es-ES" sz="2400" dirty="0" err="1">
                <a:solidFill>
                  <a:srgbClr val="0000FF"/>
                </a:solidFill>
              </a:rPr>
              <a:t>environment</a:t>
            </a:r>
            <a:r>
              <a:rPr lang="es-ES" sz="2400" dirty="0">
                <a:solidFill>
                  <a:srgbClr val="0000FF"/>
                </a:solidFill>
              </a:rPr>
              <a:t> </a:t>
            </a:r>
            <a:r>
              <a:rPr lang="es-ES" sz="2400" dirty="0" err="1">
                <a:solidFill>
                  <a:srgbClr val="0000FF"/>
                </a:solidFill>
              </a:rPr>
              <a:t>where</a:t>
            </a:r>
            <a:r>
              <a:rPr lang="es-ES" sz="2400" dirty="0">
                <a:solidFill>
                  <a:srgbClr val="0000FF"/>
                </a:solidFill>
              </a:rPr>
              <a:t> </a:t>
            </a:r>
            <a:r>
              <a:rPr lang="es-ES" sz="2400" dirty="0" err="1">
                <a:solidFill>
                  <a:srgbClr val="0000FF"/>
                </a:solidFill>
              </a:rPr>
              <a:t>the</a:t>
            </a:r>
            <a:r>
              <a:rPr lang="es-ES" sz="2400" dirty="0">
                <a:solidFill>
                  <a:srgbClr val="0000FF"/>
                </a:solidFill>
              </a:rPr>
              <a:t> </a:t>
            </a:r>
            <a:r>
              <a:rPr lang="es-ES" sz="2400" dirty="0" err="1">
                <a:solidFill>
                  <a:srgbClr val="0000FF"/>
                </a:solidFill>
              </a:rPr>
              <a:t>players</a:t>
            </a:r>
            <a:r>
              <a:rPr lang="es-ES" sz="2400" dirty="0">
                <a:solidFill>
                  <a:srgbClr val="0000FF"/>
                </a:solidFill>
              </a:rPr>
              <a:t> </a:t>
            </a:r>
            <a:r>
              <a:rPr lang="es-ES" sz="2400" dirty="0" err="1">
                <a:solidFill>
                  <a:srgbClr val="0000FF"/>
                </a:solidFill>
              </a:rPr>
              <a:t>interact</a:t>
            </a:r>
            <a:r>
              <a:rPr lang="es-ES" sz="2400" dirty="0">
                <a:solidFill>
                  <a:srgbClr val="0000FF"/>
                </a:solidFill>
              </a:rPr>
              <a:t>?</a:t>
            </a:r>
          </a:p>
          <a:p>
            <a:pPr marL="914400" lvl="1" indent="-457200">
              <a:buFont typeface="Arial"/>
              <a:buChar char="•"/>
            </a:pPr>
            <a:r>
              <a:rPr lang="es-ES" sz="2200" dirty="0" err="1"/>
              <a:t>ODEs</a:t>
            </a:r>
            <a:r>
              <a:rPr lang="es-ES" sz="2200" dirty="0"/>
              <a:t> </a:t>
            </a:r>
            <a:r>
              <a:rPr lang="es-ES" sz="2200" dirty="0" err="1"/>
              <a:t>possess</a:t>
            </a:r>
            <a:r>
              <a:rPr lang="es-ES" sz="2200" dirty="0"/>
              <a:t> </a:t>
            </a:r>
            <a:r>
              <a:rPr lang="es-ES" sz="2200" dirty="0" err="1"/>
              <a:t>most</a:t>
            </a:r>
            <a:r>
              <a:rPr lang="es-ES" sz="2200" dirty="0"/>
              <a:t> of </a:t>
            </a:r>
            <a:r>
              <a:rPr lang="es-ES" sz="2200" dirty="0" err="1"/>
              <a:t>the</a:t>
            </a:r>
            <a:r>
              <a:rPr lang="es-ES" sz="2200" dirty="0"/>
              <a:t> </a:t>
            </a:r>
            <a:r>
              <a:rPr lang="es-ES" sz="2200" dirty="0" err="1"/>
              <a:t>characteristics</a:t>
            </a:r>
            <a:r>
              <a:rPr lang="es-ES" sz="2200" dirty="0"/>
              <a:t> of </a:t>
            </a:r>
            <a:r>
              <a:rPr lang="es-ES" sz="2200" dirty="0" err="1"/>
              <a:t>the</a:t>
            </a:r>
            <a:r>
              <a:rPr lang="es-ES" sz="2200" dirty="0"/>
              <a:t> </a:t>
            </a:r>
            <a:r>
              <a:rPr lang="es-ES" sz="2200" dirty="0" err="1"/>
              <a:t>environment</a:t>
            </a:r>
            <a:r>
              <a:rPr lang="es-ES" sz="2200" dirty="0"/>
              <a:t>.</a:t>
            </a:r>
          </a:p>
          <a:p>
            <a:pPr marL="457200" indent="-457200">
              <a:buFont typeface="Arial"/>
              <a:buChar char="•"/>
            </a:pPr>
            <a:r>
              <a:rPr lang="es-ES" sz="2400" dirty="0" err="1">
                <a:solidFill>
                  <a:srgbClr val="0000FF"/>
                </a:solidFill>
              </a:rPr>
              <a:t>How</a:t>
            </a:r>
            <a:r>
              <a:rPr lang="es-ES" sz="2400" dirty="0">
                <a:solidFill>
                  <a:srgbClr val="0000FF"/>
                </a:solidFill>
              </a:rPr>
              <a:t> to </a:t>
            </a:r>
            <a:r>
              <a:rPr lang="es-ES" sz="2400" dirty="0" err="1">
                <a:solidFill>
                  <a:srgbClr val="0000FF"/>
                </a:solidFill>
              </a:rPr>
              <a:t>model</a:t>
            </a:r>
            <a:r>
              <a:rPr lang="es-ES" sz="2400" dirty="0">
                <a:solidFill>
                  <a:srgbClr val="0000FF"/>
                </a:solidFill>
              </a:rPr>
              <a:t> </a:t>
            </a:r>
            <a:r>
              <a:rPr lang="es-ES" sz="2400" dirty="0" err="1">
                <a:solidFill>
                  <a:srgbClr val="0000FF"/>
                </a:solidFill>
              </a:rPr>
              <a:t>the</a:t>
            </a:r>
            <a:r>
              <a:rPr lang="es-ES" sz="2400" dirty="0">
                <a:solidFill>
                  <a:srgbClr val="0000FF"/>
                </a:solidFill>
              </a:rPr>
              <a:t> </a:t>
            </a:r>
            <a:r>
              <a:rPr lang="es-ES" sz="2400" dirty="0" err="1">
                <a:solidFill>
                  <a:srgbClr val="0000FF"/>
                </a:solidFill>
              </a:rPr>
              <a:t>objectives</a:t>
            </a:r>
            <a:r>
              <a:rPr lang="es-ES" sz="2400" dirty="0">
                <a:solidFill>
                  <a:srgbClr val="0000FF"/>
                </a:solidFill>
              </a:rPr>
              <a:t> of </a:t>
            </a:r>
            <a:r>
              <a:rPr lang="es-ES" sz="2400" dirty="0" err="1">
                <a:solidFill>
                  <a:srgbClr val="0000FF"/>
                </a:solidFill>
              </a:rPr>
              <a:t>the</a:t>
            </a:r>
            <a:r>
              <a:rPr lang="es-ES" sz="2400" dirty="0">
                <a:solidFill>
                  <a:srgbClr val="0000FF"/>
                </a:solidFill>
              </a:rPr>
              <a:t> </a:t>
            </a:r>
            <a:r>
              <a:rPr lang="es-ES" sz="2400" dirty="0" err="1">
                <a:solidFill>
                  <a:srgbClr val="0000FF"/>
                </a:solidFill>
              </a:rPr>
              <a:t>players</a:t>
            </a:r>
            <a:r>
              <a:rPr lang="es-ES" sz="2400" dirty="0">
                <a:solidFill>
                  <a:srgbClr val="0000FF"/>
                </a:solidFill>
              </a:rPr>
              <a:t>?</a:t>
            </a:r>
          </a:p>
          <a:p>
            <a:pPr marL="914400" lvl="1" indent="-457200">
              <a:buFont typeface="Arial"/>
              <a:buChar char="•"/>
            </a:pPr>
            <a:r>
              <a:rPr lang="es-ES" sz="2200" dirty="0" err="1"/>
              <a:t>The</a:t>
            </a:r>
            <a:r>
              <a:rPr lang="es-ES" sz="2200" dirty="0"/>
              <a:t> </a:t>
            </a:r>
            <a:r>
              <a:rPr lang="es-ES" sz="2200" dirty="0" err="1"/>
              <a:t>objectives</a:t>
            </a:r>
            <a:r>
              <a:rPr lang="es-ES" sz="2200" dirty="0"/>
              <a:t> are </a:t>
            </a:r>
            <a:r>
              <a:rPr lang="es-ES" sz="2200" dirty="0" err="1"/>
              <a:t>given</a:t>
            </a:r>
            <a:r>
              <a:rPr lang="es-ES" sz="2200" dirty="0"/>
              <a:t> </a:t>
            </a:r>
            <a:r>
              <a:rPr lang="es-ES" sz="2200" dirty="0" err="1"/>
              <a:t>by</a:t>
            </a:r>
            <a:r>
              <a:rPr lang="es-ES" sz="2200" dirty="0"/>
              <a:t> </a:t>
            </a:r>
            <a:r>
              <a:rPr lang="es-ES" sz="2200" dirty="0" err="1"/>
              <a:t>payoff</a:t>
            </a:r>
            <a:r>
              <a:rPr lang="es-ES" sz="2200" dirty="0"/>
              <a:t> </a:t>
            </a:r>
            <a:r>
              <a:rPr lang="es-ES" sz="2200" dirty="0" err="1"/>
              <a:t>functions</a:t>
            </a:r>
            <a:r>
              <a:rPr lang="es-ES" sz="2200" dirty="0"/>
              <a:t> </a:t>
            </a:r>
            <a:r>
              <a:rPr lang="es-ES" sz="2200" dirty="0" err="1"/>
              <a:t>that</a:t>
            </a:r>
            <a:r>
              <a:rPr lang="es-ES" sz="2200" dirty="0"/>
              <a:t> </a:t>
            </a:r>
            <a:r>
              <a:rPr lang="es-ES" sz="2200" dirty="0" err="1"/>
              <a:t>should</a:t>
            </a:r>
            <a:r>
              <a:rPr lang="es-ES" sz="2200" dirty="0"/>
              <a:t> be </a:t>
            </a:r>
            <a:r>
              <a:rPr lang="es-ES" sz="2200" dirty="0" err="1"/>
              <a:t>optimized</a:t>
            </a:r>
            <a:r>
              <a:rPr lang="es-ES" sz="2200" dirty="0"/>
              <a:t>. </a:t>
            </a:r>
            <a:r>
              <a:rPr lang="es-ES" sz="2200" dirty="0" err="1"/>
              <a:t>However</a:t>
            </a:r>
            <a:r>
              <a:rPr lang="es-ES" sz="2200" dirty="0"/>
              <a:t>, </a:t>
            </a:r>
            <a:r>
              <a:rPr lang="es-ES" sz="2200" dirty="0" err="1"/>
              <a:t>there</a:t>
            </a:r>
            <a:r>
              <a:rPr lang="es-ES" sz="2200" dirty="0"/>
              <a:t> are </a:t>
            </a:r>
            <a:r>
              <a:rPr lang="es-ES" sz="2200" dirty="0" err="1"/>
              <a:t>some</a:t>
            </a:r>
            <a:r>
              <a:rPr lang="es-ES" sz="2200" dirty="0"/>
              <a:t> </a:t>
            </a:r>
            <a:r>
              <a:rPr lang="es-ES" sz="2200" dirty="0" err="1"/>
              <a:t>restrictions</a:t>
            </a:r>
            <a:r>
              <a:rPr lang="es-ES" sz="2200" dirty="0"/>
              <a:t> </a:t>
            </a:r>
            <a:r>
              <a:rPr lang="es-ES" sz="2200" dirty="0" err="1"/>
              <a:t>that</a:t>
            </a:r>
            <a:r>
              <a:rPr lang="es-ES" sz="2200" dirty="0"/>
              <a:t> </a:t>
            </a:r>
            <a:r>
              <a:rPr lang="es-ES" sz="2200" dirty="0" err="1"/>
              <a:t>should</a:t>
            </a:r>
            <a:r>
              <a:rPr lang="es-ES" sz="2200" dirty="0"/>
              <a:t> be </a:t>
            </a:r>
            <a:r>
              <a:rPr lang="es-ES" sz="2200" dirty="0" err="1"/>
              <a:t>included</a:t>
            </a:r>
            <a:r>
              <a:rPr lang="es-ES" sz="2200" dirty="0"/>
              <a:t>. </a:t>
            </a:r>
          </a:p>
          <a:p>
            <a:pPr marL="457200" indent="-457200">
              <a:buFont typeface="Arial"/>
              <a:buChar char="•"/>
            </a:pPr>
            <a:r>
              <a:rPr lang="es-ES" sz="2400" dirty="0" err="1">
                <a:solidFill>
                  <a:srgbClr val="0000FF"/>
                </a:solidFill>
              </a:rPr>
              <a:t>How</a:t>
            </a:r>
            <a:r>
              <a:rPr lang="es-ES" sz="2400" dirty="0">
                <a:solidFill>
                  <a:srgbClr val="0000FF"/>
                </a:solidFill>
              </a:rPr>
              <a:t> to </a:t>
            </a:r>
            <a:r>
              <a:rPr lang="es-ES" sz="2400" dirty="0" err="1">
                <a:solidFill>
                  <a:srgbClr val="0000FF"/>
                </a:solidFill>
              </a:rPr>
              <a:t>specify</a:t>
            </a:r>
            <a:r>
              <a:rPr lang="es-ES" sz="2400" dirty="0">
                <a:solidFill>
                  <a:srgbClr val="0000FF"/>
                </a:solidFill>
              </a:rPr>
              <a:t> </a:t>
            </a:r>
            <a:r>
              <a:rPr lang="es-ES" sz="2400" dirty="0" err="1">
                <a:solidFill>
                  <a:srgbClr val="0000FF"/>
                </a:solidFill>
              </a:rPr>
              <a:t>the</a:t>
            </a:r>
            <a:r>
              <a:rPr lang="es-ES" sz="2400" dirty="0">
                <a:solidFill>
                  <a:srgbClr val="0000FF"/>
                </a:solidFill>
              </a:rPr>
              <a:t> </a:t>
            </a:r>
            <a:r>
              <a:rPr lang="es-ES" sz="2400" dirty="0" err="1">
                <a:solidFill>
                  <a:srgbClr val="0000FF"/>
                </a:solidFill>
              </a:rPr>
              <a:t>order</a:t>
            </a:r>
            <a:r>
              <a:rPr lang="es-ES" sz="2400" dirty="0">
                <a:solidFill>
                  <a:srgbClr val="0000FF"/>
                </a:solidFill>
              </a:rPr>
              <a:t> in </a:t>
            </a:r>
            <a:r>
              <a:rPr lang="es-ES" sz="2400" dirty="0" err="1">
                <a:solidFill>
                  <a:srgbClr val="0000FF"/>
                </a:solidFill>
              </a:rPr>
              <a:t>which</a:t>
            </a:r>
            <a:r>
              <a:rPr lang="es-ES" sz="2400" dirty="0">
                <a:solidFill>
                  <a:srgbClr val="0000FF"/>
                </a:solidFill>
              </a:rPr>
              <a:t> </a:t>
            </a:r>
            <a:r>
              <a:rPr lang="es-ES" sz="2400" dirty="0" err="1">
                <a:solidFill>
                  <a:srgbClr val="0000FF"/>
                </a:solidFill>
              </a:rPr>
              <a:t>the</a:t>
            </a:r>
            <a:r>
              <a:rPr lang="es-ES" sz="2400" dirty="0">
                <a:solidFill>
                  <a:srgbClr val="0000FF"/>
                </a:solidFill>
              </a:rPr>
              <a:t> </a:t>
            </a:r>
            <a:r>
              <a:rPr lang="es-ES" sz="2400" dirty="0" err="1">
                <a:solidFill>
                  <a:srgbClr val="0000FF"/>
                </a:solidFill>
              </a:rPr>
              <a:t>decisions</a:t>
            </a:r>
            <a:r>
              <a:rPr lang="es-ES" sz="2400" dirty="0">
                <a:solidFill>
                  <a:srgbClr val="0000FF"/>
                </a:solidFill>
              </a:rPr>
              <a:t> </a:t>
            </a:r>
            <a:r>
              <a:rPr lang="es-ES" sz="2400" dirty="0" err="1">
                <a:solidFill>
                  <a:srgbClr val="0000FF"/>
                </a:solidFill>
              </a:rPr>
              <a:t>will</a:t>
            </a:r>
            <a:r>
              <a:rPr lang="es-ES" sz="2400" dirty="0">
                <a:solidFill>
                  <a:srgbClr val="0000FF"/>
                </a:solidFill>
              </a:rPr>
              <a:t> </a:t>
            </a:r>
            <a:r>
              <a:rPr lang="es-ES" sz="2400" dirty="0" err="1">
                <a:solidFill>
                  <a:srgbClr val="0000FF"/>
                </a:solidFill>
              </a:rPr>
              <a:t>take</a:t>
            </a:r>
            <a:r>
              <a:rPr lang="es-ES" sz="2400" dirty="0">
                <a:solidFill>
                  <a:srgbClr val="0000FF"/>
                </a:solidFill>
              </a:rPr>
              <a:t> place, </a:t>
            </a:r>
            <a:r>
              <a:rPr lang="es-ES" sz="2400" dirty="0" err="1">
                <a:solidFill>
                  <a:srgbClr val="0000FF"/>
                </a:solidFill>
              </a:rPr>
              <a:t>the</a:t>
            </a:r>
            <a:r>
              <a:rPr lang="es-ES" sz="2400" dirty="0">
                <a:solidFill>
                  <a:srgbClr val="0000FF"/>
                </a:solidFill>
              </a:rPr>
              <a:t> </a:t>
            </a:r>
            <a:r>
              <a:rPr lang="es-ES" sz="2400" dirty="0" err="1">
                <a:solidFill>
                  <a:srgbClr val="0000FF"/>
                </a:solidFill>
              </a:rPr>
              <a:t>type</a:t>
            </a:r>
            <a:r>
              <a:rPr lang="es-ES" sz="2400" dirty="0">
                <a:solidFill>
                  <a:srgbClr val="0000FF"/>
                </a:solidFill>
              </a:rPr>
              <a:t> of </a:t>
            </a:r>
            <a:r>
              <a:rPr lang="es-ES" sz="2400" dirty="0" err="1">
                <a:solidFill>
                  <a:srgbClr val="0000FF"/>
                </a:solidFill>
              </a:rPr>
              <a:t>information</a:t>
            </a:r>
            <a:r>
              <a:rPr lang="es-ES" sz="2400" dirty="0">
                <a:solidFill>
                  <a:srgbClr val="0000FF"/>
                </a:solidFill>
              </a:rPr>
              <a:t> </a:t>
            </a:r>
            <a:r>
              <a:rPr lang="es-ES" sz="2400" dirty="0" err="1">
                <a:solidFill>
                  <a:srgbClr val="0000FF"/>
                </a:solidFill>
              </a:rPr>
              <a:t>available</a:t>
            </a:r>
            <a:r>
              <a:rPr lang="es-ES" sz="2400" dirty="0">
                <a:solidFill>
                  <a:srgbClr val="0000FF"/>
                </a:solidFill>
              </a:rPr>
              <a:t> and </a:t>
            </a:r>
            <a:r>
              <a:rPr lang="es-ES" sz="2400" dirty="0" err="1">
                <a:solidFill>
                  <a:srgbClr val="0000FF"/>
                </a:solidFill>
              </a:rPr>
              <a:t>the</a:t>
            </a:r>
            <a:r>
              <a:rPr lang="es-ES" sz="2400" dirty="0">
                <a:solidFill>
                  <a:srgbClr val="0000FF"/>
                </a:solidFill>
              </a:rPr>
              <a:t> </a:t>
            </a:r>
            <a:r>
              <a:rPr lang="es-ES" sz="2400" dirty="0" err="1">
                <a:solidFill>
                  <a:srgbClr val="0000FF"/>
                </a:solidFill>
              </a:rPr>
              <a:t>evolution</a:t>
            </a:r>
            <a:r>
              <a:rPr lang="es-ES" sz="2400" dirty="0">
                <a:solidFill>
                  <a:srgbClr val="0000FF"/>
                </a:solidFill>
              </a:rPr>
              <a:t> of </a:t>
            </a:r>
            <a:r>
              <a:rPr lang="es-ES" sz="2400" dirty="0" err="1">
                <a:solidFill>
                  <a:srgbClr val="0000FF"/>
                </a:solidFill>
              </a:rPr>
              <a:t>the</a:t>
            </a:r>
            <a:r>
              <a:rPr lang="es-ES" sz="2400" dirty="0">
                <a:solidFill>
                  <a:srgbClr val="0000FF"/>
                </a:solidFill>
              </a:rPr>
              <a:t> </a:t>
            </a:r>
            <a:r>
              <a:rPr lang="es-ES" sz="2400" dirty="0" err="1">
                <a:solidFill>
                  <a:srgbClr val="0000FF"/>
                </a:solidFill>
              </a:rPr>
              <a:t>game</a:t>
            </a:r>
            <a:r>
              <a:rPr lang="es-ES" sz="2400" dirty="0">
                <a:solidFill>
                  <a:srgbClr val="0000FF"/>
                </a:solidFill>
              </a:rPr>
              <a:t>? </a:t>
            </a:r>
          </a:p>
        </p:txBody>
      </p:sp>
      <p:sp>
        <p:nvSpPr>
          <p:cNvPr id="4" name="CuadroTexto 3"/>
          <p:cNvSpPr txBox="1"/>
          <p:nvPr/>
        </p:nvSpPr>
        <p:spPr>
          <a:xfrm>
            <a:off x="1835696" y="6312069"/>
            <a:ext cx="5976664" cy="261610"/>
          </a:xfrm>
          <a:prstGeom prst="rect">
            <a:avLst/>
          </a:prstGeom>
          <a:noFill/>
        </p:spPr>
        <p:txBody>
          <a:bodyPr wrap="square" rtlCol="0">
            <a:spAutoFit/>
          </a:bodyPr>
          <a:lstStyle/>
          <a:p>
            <a:r>
              <a:rPr lang="es-ES" sz="1100" dirty="0" err="1"/>
              <a:t>Game</a:t>
            </a:r>
            <a:r>
              <a:rPr lang="es-ES" sz="1100" dirty="0"/>
              <a:t> </a:t>
            </a:r>
            <a:r>
              <a:rPr lang="es-ES" sz="1100" dirty="0" err="1"/>
              <a:t>Theory</a:t>
            </a:r>
            <a:r>
              <a:rPr lang="es-ES" sz="1100" dirty="0"/>
              <a:t> and </a:t>
            </a:r>
            <a:r>
              <a:rPr lang="es-ES" sz="1100" dirty="0" err="1"/>
              <a:t>Learning</a:t>
            </a:r>
            <a:r>
              <a:rPr lang="es-ES" sz="1100" dirty="0"/>
              <a:t> </a:t>
            </a:r>
            <a:r>
              <a:rPr lang="es-ES" sz="1100" dirty="0" err="1"/>
              <a:t>for</a:t>
            </a:r>
            <a:r>
              <a:rPr lang="es-ES" sz="1100" dirty="0"/>
              <a:t> </a:t>
            </a:r>
            <a:r>
              <a:rPr lang="es-ES" sz="1100" dirty="0" err="1"/>
              <a:t>Wireless</a:t>
            </a:r>
            <a:r>
              <a:rPr lang="es-ES" sz="1100" dirty="0"/>
              <a:t> Networks, </a:t>
            </a:r>
            <a:r>
              <a:rPr lang="es-ES" sz="1100" dirty="0" err="1"/>
              <a:t>S.Lasauce</a:t>
            </a:r>
            <a:r>
              <a:rPr lang="es-ES" sz="1100" dirty="0"/>
              <a:t> and </a:t>
            </a:r>
            <a:r>
              <a:rPr lang="es-ES" sz="1100" dirty="0" err="1"/>
              <a:t>H.Tembine</a:t>
            </a:r>
            <a:r>
              <a:rPr lang="es-ES" sz="1100" dirty="0"/>
              <a:t>.</a:t>
            </a:r>
          </a:p>
        </p:txBody>
      </p:sp>
      <p:sp>
        <p:nvSpPr>
          <p:cNvPr id="5" name="Marcador de número de diapositiva 4">
            <a:extLst>
              <a:ext uri="{FF2B5EF4-FFF2-40B4-BE49-F238E27FC236}">
                <a16:creationId xmlns:a16="http://schemas.microsoft.com/office/drawing/2014/main" id="{5FD1AAA8-9B0C-EE45-BA85-A0E13D6964DE}"/>
              </a:ext>
            </a:extLst>
          </p:cNvPr>
          <p:cNvSpPr>
            <a:spLocks noGrp="1"/>
          </p:cNvSpPr>
          <p:nvPr>
            <p:ph type="sldNum" sz="quarter" idx="10"/>
          </p:nvPr>
        </p:nvSpPr>
        <p:spPr/>
        <p:txBody>
          <a:bodyPr/>
          <a:lstStyle/>
          <a:p>
            <a:pPr>
              <a:defRPr/>
            </a:pPr>
            <a:fld id="{D0A6C522-BF37-9A46-8AC9-14C4D759392B}" type="slidenum">
              <a:rPr lang="es-ES" altLang="es-CO" smtClean="0"/>
              <a:pPr>
                <a:defRPr/>
              </a:pPr>
              <a:t>10</a:t>
            </a:fld>
            <a:endParaRPr lang="es-ES" altLang="es-CO"/>
          </a:p>
        </p:txBody>
      </p:sp>
    </p:spTree>
    <p:extLst>
      <p:ext uri="{BB962C8B-B14F-4D97-AF65-F5344CB8AC3E}">
        <p14:creationId xmlns:p14="http://schemas.microsoft.com/office/powerpoint/2010/main" val="1258645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706090"/>
          </a:xfrm>
        </p:spPr>
        <p:txBody>
          <a:bodyPr/>
          <a:lstStyle/>
          <a:p>
            <a:r>
              <a:rPr lang="es-ES" dirty="0" err="1"/>
              <a:t>Type</a:t>
            </a:r>
            <a:r>
              <a:rPr lang="es-ES" dirty="0"/>
              <a:t> of </a:t>
            </a:r>
            <a:r>
              <a:rPr lang="es-ES" dirty="0" err="1"/>
              <a:t>Dynamic</a:t>
            </a:r>
            <a:r>
              <a:rPr lang="es-ES" dirty="0"/>
              <a:t> </a:t>
            </a:r>
            <a:r>
              <a:rPr lang="es-ES" dirty="0" err="1"/>
              <a:t>Games</a:t>
            </a:r>
            <a:endParaRPr lang="es-ES" dirty="0"/>
          </a:p>
        </p:txBody>
      </p:sp>
      <p:sp>
        <p:nvSpPr>
          <p:cNvPr id="3" name="Marcador de contenido 2"/>
          <p:cNvSpPr>
            <a:spLocks noGrp="1"/>
          </p:cNvSpPr>
          <p:nvPr>
            <p:ph idx="1"/>
          </p:nvPr>
        </p:nvSpPr>
        <p:spPr>
          <a:xfrm>
            <a:off x="457200" y="1844824"/>
            <a:ext cx="8229600" cy="3816424"/>
          </a:xfrm>
        </p:spPr>
        <p:txBody>
          <a:bodyPr/>
          <a:lstStyle/>
          <a:p>
            <a:pPr marL="457200" indent="-457200">
              <a:buFont typeface="Arial"/>
              <a:buChar char="•"/>
            </a:pPr>
            <a:r>
              <a:rPr lang="es-ES" dirty="0" err="1"/>
              <a:t>Stackelberg</a:t>
            </a:r>
            <a:endParaRPr lang="es-ES" dirty="0"/>
          </a:p>
          <a:p>
            <a:pPr marL="457200" indent="-457200">
              <a:buFont typeface="Arial"/>
              <a:buChar char="•"/>
            </a:pPr>
            <a:r>
              <a:rPr lang="es-ES" dirty="0"/>
              <a:t>Standard </a:t>
            </a:r>
            <a:r>
              <a:rPr lang="es-ES" dirty="0" err="1"/>
              <a:t>Repeated</a:t>
            </a:r>
            <a:r>
              <a:rPr lang="es-ES" dirty="0"/>
              <a:t> </a:t>
            </a:r>
            <a:r>
              <a:rPr lang="es-ES" dirty="0" err="1"/>
              <a:t>Games</a:t>
            </a:r>
            <a:endParaRPr lang="es-ES" dirty="0"/>
          </a:p>
          <a:p>
            <a:pPr marL="457200" indent="-457200">
              <a:buFont typeface="Arial"/>
              <a:buChar char="•"/>
            </a:pPr>
            <a:r>
              <a:rPr lang="es-ES" dirty="0" err="1"/>
              <a:t>Stochastic</a:t>
            </a:r>
            <a:r>
              <a:rPr lang="es-ES" dirty="0"/>
              <a:t> </a:t>
            </a:r>
            <a:r>
              <a:rPr lang="es-ES" dirty="0" err="1"/>
              <a:t>Games</a:t>
            </a:r>
            <a:endParaRPr lang="es-ES" dirty="0"/>
          </a:p>
          <a:p>
            <a:pPr marL="457200" indent="-457200">
              <a:buFont typeface="Arial"/>
              <a:buChar char="•"/>
            </a:pPr>
            <a:r>
              <a:rPr lang="es-ES" dirty="0" err="1"/>
              <a:t>Differential</a:t>
            </a:r>
            <a:r>
              <a:rPr lang="es-ES" dirty="0"/>
              <a:t> </a:t>
            </a:r>
            <a:r>
              <a:rPr lang="es-ES" dirty="0" err="1"/>
              <a:t>Games</a:t>
            </a:r>
            <a:endParaRPr lang="es-ES" dirty="0"/>
          </a:p>
          <a:p>
            <a:pPr marL="457200" indent="-457200">
              <a:buFont typeface="Arial"/>
              <a:buChar char="•"/>
            </a:pPr>
            <a:r>
              <a:rPr lang="es-ES" b="1" dirty="0" err="1">
                <a:solidFill>
                  <a:srgbClr val="FF0000"/>
                </a:solidFill>
              </a:rPr>
              <a:t>Evolutionary</a:t>
            </a:r>
            <a:r>
              <a:rPr lang="es-ES" b="1" dirty="0">
                <a:solidFill>
                  <a:srgbClr val="FF0000"/>
                </a:solidFill>
              </a:rPr>
              <a:t> </a:t>
            </a:r>
            <a:r>
              <a:rPr lang="es-ES" b="1" dirty="0" err="1">
                <a:solidFill>
                  <a:srgbClr val="FF0000"/>
                </a:solidFill>
              </a:rPr>
              <a:t>Games</a:t>
            </a:r>
            <a:endParaRPr lang="es-ES" b="1" dirty="0">
              <a:solidFill>
                <a:srgbClr val="FF0000"/>
              </a:solidFill>
            </a:endParaRPr>
          </a:p>
        </p:txBody>
      </p:sp>
      <p:sp>
        <p:nvSpPr>
          <p:cNvPr id="4" name="CuadroTexto 3"/>
          <p:cNvSpPr txBox="1"/>
          <p:nvPr/>
        </p:nvSpPr>
        <p:spPr>
          <a:xfrm>
            <a:off x="1547664" y="6165304"/>
            <a:ext cx="6768752" cy="646331"/>
          </a:xfrm>
          <a:prstGeom prst="rect">
            <a:avLst/>
          </a:prstGeom>
          <a:noFill/>
        </p:spPr>
        <p:txBody>
          <a:bodyPr wrap="square" rtlCol="0">
            <a:spAutoFit/>
          </a:bodyPr>
          <a:lstStyle/>
          <a:p>
            <a:r>
              <a:rPr lang="es-ES" sz="1200" dirty="0"/>
              <a:t>Maynard-Smith, J.; Price, G. R. (1973). "</a:t>
            </a:r>
            <a:r>
              <a:rPr lang="es-ES" sz="1200" dirty="0" err="1"/>
              <a:t>The</a:t>
            </a:r>
            <a:r>
              <a:rPr lang="es-ES" sz="1200" dirty="0"/>
              <a:t> </a:t>
            </a:r>
            <a:r>
              <a:rPr lang="es-ES" sz="1200" dirty="0" err="1"/>
              <a:t>Logic</a:t>
            </a:r>
            <a:r>
              <a:rPr lang="es-ES" sz="1200" dirty="0"/>
              <a:t> of Animal </a:t>
            </a:r>
            <a:r>
              <a:rPr lang="es-ES" sz="1200" dirty="0" err="1"/>
              <a:t>Conflict</a:t>
            </a:r>
            <a:r>
              <a:rPr lang="es-ES" sz="1200" dirty="0"/>
              <a:t>". </a:t>
            </a:r>
            <a:r>
              <a:rPr lang="es-ES" sz="1200" i="1" dirty="0" err="1"/>
              <a:t>Nature</a:t>
            </a:r>
            <a:r>
              <a:rPr lang="es-ES" sz="1200" dirty="0"/>
              <a:t>. </a:t>
            </a:r>
            <a:r>
              <a:rPr lang="es-ES" sz="1200" b="1" dirty="0"/>
              <a:t>246</a:t>
            </a:r>
            <a:r>
              <a:rPr lang="es-ES" sz="1200" dirty="0"/>
              <a:t> (5427): 15–18. </a:t>
            </a:r>
          </a:p>
          <a:p>
            <a:r>
              <a:rPr lang="es-ES" sz="1200" dirty="0">
                <a:hlinkClick r:id="rId3"/>
              </a:rPr>
              <a:t>https://mentesalternas.com/2014/01/george-price.html</a:t>
            </a:r>
            <a:endParaRPr lang="es-ES" sz="1200" dirty="0"/>
          </a:p>
          <a:p>
            <a:r>
              <a:rPr lang="es-ES" sz="1200" dirty="0">
                <a:hlinkClick r:id="rId4"/>
              </a:rPr>
              <a:t>https://www.science.org/content/article/john-maynard-smith-dies</a:t>
            </a:r>
            <a:r>
              <a:rPr lang="es-ES" sz="1200" dirty="0"/>
              <a:t> </a:t>
            </a:r>
          </a:p>
        </p:txBody>
      </p:sp>
      <p:sp>
        <p:nvSpPr>
          <p:cNvPr id="5" name="Marcador de número de diapositiva 4">
            <a:extLst>
              <a:ext uri="{FF2B5EF4-FFF2-40B4-BE49-F238E27FC236}">
                <a16:creationId xmlns:a16="http://schemas.microsoft.com/office/drawing/2014/main" id="{04AB0AA9-B31B-C04C-B787-07DCAD9139CA}"/>
              </a:ext>
            </a:extLst>
          </p:cNvPr>
          <p:cNvSpPr>
            <a:spLocks noGrp="1"/>
          </p:cNvSpPr>
          <p:nvPr>
            <p:ph type="sldNum" sz="quarter" idx="10"/>
          </p:nvPr>
        </p:nvSpPr>
        <p:spPr/>
        <p:txBody>
          <a:bodyPr/>
          <a:lstStyle/>
          <a:p>
            <a:pPr>
              <a:defRPr/>
            </a:pPr>
            <a:fld id="{D0A6C522-BF37-9A46-8AC9-14C4D759392B}" type="slidenum">
              <a:rPr lang="es-ES" altLang="es-CO" smtClean="0"/>
              <a:pPr>
                <a:defRPr/>
              </a:pPr>
              <a:t>11</a:t>
            </a:fld>
            <a:endParaRPr lang="es-ES" altLang="es-CO"/>
          </a:p>
        </p:txBody>
      </p:sp>
      <p:grpSp>
        <p:nvGrpSpPr>
          <p:cNvPr id="8" name="Grupo 7">
            <a:extLst>
              <a:ext uri="{FF2B5EF4-FFF2-40B4-BE49-F238E27FC236}">
                <a16:creationId xmlns:a16="http://schemas.microsoft.com/office/drawing/2014/main" id="{7121E253-805E-1049-B949-35234AB458B7}"/>
              </a:ext>
            </a:extLst>
          </p:cNvPr>
          <p:cNvGrpSpPr/>
          <p:nvPr/>
        </p:nvGrpSpPr>
        <p:grpSpPr>
          <a:xfrm>
            <a:off x="6924926" y="1268760"/>
            <a:ext cx="1739371" cy="4129658"/>
            <a:chOff x="6924926" y="1268760"/>
            <a:chExt cx="1739371" cy="4129658"/>
          </a:xfrm>
        </p:grpSpPr>
        <p:pic>
          <p:nvPicPr>
            <p:cNvPr id="6" name="Picture 2" descr="George Robert Price.jpg">
              <a:extLst>
                <a:ext uri="{FF2B5EF4-FFF2-40B4-BE49-F238E27FC236}">
                  <a16:creationId xmlns:a16="http://schemas.microsoft.com/office/drawing/2014/main" id="{252F0CF0-FA28-9042-8D80-C60617CB70E2}"/>
                </a:ext>
              </a:extLst>
            </p:cNvPr>
            <p:cNvPicPr>
              <a:picLocks noChangeAspect="1" noChangeArrowheads="1"/>
            </p:cNvPicPr>
            <p:nvPr/>
          </p:nvPicPr>
          <p:blipFill>
            <a:blip r:embed="rId5" cstate="print"/>
            <a:srcRect/>
            <a:stretch>
              <a:fillRect/>
            </a:stretch>
          </p:blipFill>
          <p:spPr bwMode="auto">
            <a:xfrm>
              <a:off x="6924926" y="3323057"/>
              <a:ext cx="1739371" cy="2075361"/>
            </a:xfrm>
            <a:prstGeom prst="rect">
              <a:avLst/>
            </a:prstGeom>
            <a:noFill/>
          </p:spPr>
        </p:pic>
        <p:pic>
          <p:nvPicPr>
            <p:cNvPr id="7" name="Picture 2" descr="C:\Users\Nicanor Quijano\Documents\Dropbox\Dropbox\Teoria de Juegos Manuscript\Todosjuntos.eps">
              <a:extLst>
                <a:ext uri="{FF2B5EF4-FFF2-40B4-BE49-F238E27FC236}">
                  <a16:creationId xmlns:a16="http://schemas.microsoft.com/office/drawing/2014/main" id="{D3DA8535-DC26-334E-8901-B4B9A8A2252C}"/>
                </a:ext>
              </a:extLst>
            </p:cNvPr>
            <p:cNvPicPr>
              <a:picLocks noChangeAspect="1" noChangeArrowheads="1"/>
            </p:cNvPicPr>
            <p:nvPr/>
          </p:nvPicPr>
          <p:blipFill rotWithShape="1">
            <a:blip r:embed="rId6" cstate="print"/>
            <a:srcRect l="47564" t="52758" r="26927"/>
            <a:stretch/>
          </p:blipFill>
          <p:spPr bwMode="auto">
            <a:xfrm>
              <a:off x="6940227" y="1268760"/>
              <a:ext cx="1698363" cy="1981985"/>
            </a:xfrm>
            <a:prstGeom prst="rect">
              <a:avLst/>
            </a:prstGeom>
            <a:noFill/>
          </p:spPr>
        </p:pic>
      </p:grpSp>
    </p:spTree>
    <p:extLst>
      <p:ext uri="{BB962C8B-B14F-4D97-AF65-F5344CB8AC3E}">
        <p14:creationId xmlns:p14="http://schemas.microsoft.com/office/powerpoint/2010/main" val="38451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4" end="4"/>
                                            </p:txEl>
                                          </p:spTgt>
                                        </p:tgtEl>
                                      </p:cBhvr>
                                    </p:animEffect>
                                  </p:childTnLst>
                                </p:cTn>
                              </p:par>
                              <p:par>
                                <p:cTn id="10" presetID="3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9448"/>
            <a:ext cx="8229600" cy="706090"/>
          </a:xfrm>
        </p:spPr>
        <p:txBody>
          <a:bodyPr/>
          <a:lstStyle/>
          <a:p>
            <a:r>
              <a:rPr lang="es-ES" b="1" dirty="0" err="1">
                <a:solidFill>
                  <a:srgbClr val="FF0000"/>
                </a:solidFill>
              </a:rPr>
              <a:t>Evolutionary</a:t>
            </a:r>
            <a:r>
              <a:rPr lang="es-ES" b="1" dirty="0">
                <a:solidFill>
                  <a:srgbClr val="FF0000"/>
                </a:solidFill>
              </a:rPr>
              <a:t> </a:t>
            </a:r>
            <a:r>
              <a:rPr lang="es-ES" b="1" dirty="0" err="1">
                <a:solidFill>
                  <a:srgbClr val="FF0000"/>
                </a:solidFill>
              </a:rPr>
              <a:t>Games</a:t>
            </a:r>
            <a:endParaRPr lang="es-ES" dirty="0"/>
          </a:p>
        </p:txBody>
      </p:sp>
      <p:sp>
        <p:nvSpPr>
          <p:cNvPr id="3" name="Marcador de contenido 2"/>
          <p:cNvSpPr>
            <a:spLocks noGrp="1"/>
          </p:cNvSpPr>
          <p:nvPr>
            <p:ph idx="1"/>
          </p:nvPr>
        </p:nvSpPr>
        <p:spPr>
          <a:xfrm>
            <a:off x="179512" y="1484784"/>
            <a:ext cx="5400600" cy="4248472"/>
          </a:xfrm>
        </p:spPr>
        <p:txBody>
          <a:bodyPr/>
          <a:lstStyle/>
          <a:p>
            <a:pPr marL="285750" indent="-285750">
              <a:buFont typeface="Arial"/>
              <a:buChar char="•"/>
            </a:pPr>
            <a:r>
              <a:rPr lang="en-US" sz="2000" dirty="0"/>
              <a:t>EGT assumes a large population where the individuals use different strategies, which can be seen as different phenotypes. </a:t>
            </a:r>
          </a:p>
          <a:p>
            <a:pPr marL="285750" indent="-285750">
              <a:buFont typeface="Arial"/>
              <a:buChar char="•"/>
            </a:pPr>
            <a:r>
              <a:rPr lang="en-US" sz="2000" dirty="0"/>
              <a:t>In this case, the fitness (payoff proportional to the number of </a:t>
            </a:r>
            <a:r>
              <a:rPr lang="en-US" sz="2000" dirty="0" err="1"/>
              <a:t>offsprings</a:t>
            </a:r>
            <a:r>
              <a:rPr lang="en-US" sz="2000" dirty="0"/>
              <a:t>) depends on the quantity and relative frequency of other individuals in the population </a:t>
            </a:r>
            <a:r>
              <a:rPr lang="en-US" sz="2000" dirty="0">
                <a:sym typeface="Wingdings" pitchFamily="2" charset="2"/>
              </a:rPr>
              <a:t> </a:t>
            </a:r>
            <a:r>
              <a:rPr lang="en-US" sz="2000" dirty="0"/>
              <a:t>survival of the fittest</a:t>
            </a:r>
          </a:p>
          <a:p>
            <a:pPr marL="285750" indent="-285750">
              <a:buFont typeface="Arial"/>
              <a:buChar char="•"/>
            </a:pPr>
            <a:r>
              <a:rPr lang="en-US" sz="2000" dirty="0"/>
              <a:t>The seminal paper by TaJo78 presented some dynamics that could be studied from the general theory of systems.</a:t>
            </a:r>
            <a:endParaRPr lang="en-US" sz="1800" dirty="0"/>
          </a:p>
          <a:p>
            <a:pPr marL="285750" indent="-285750">
              <a:buFont typeface="Arial"/>
              <a:buChar char="•"/>
            </a:pPr>
            <a:endParaRPr lang="en-US" sz="2000" dirty="0"/>
          </a:p>
          <a:p>
            <a:pPr marL="285750" indent="-285750">
              <a:buFont typeface="Arial"/>
              <a:buChar char="•"/>
            </a:pPr>
            <a:endParaRPr lang="en-US" sz="2000" dirty="0"/>
          </a:p>
        </p:txBody>
      </p:sp>
      <p:sp>
        <p:nvSpPr>
          <p:cNvPr id="4" name="CuadroTexto 3"/>
          <p:cNvSpPr txBox="1"/>
          <p:nvPr/>
        </p:nvSpPr>
        <p:spPr>
          <a:xfrm>
            <a:off x="1619672" y="6198403"/>
            <a:ext cx="6984776" cy="830997"/>
          </a:xfrm>
          <a:prstGeom prst="rect">
            <a:avLst/>
          </a:prstGeom>
          <a:noFill/>
        </p:spPr>
        <p:txBody>
          <a:bodyPr wrap="square" rtlCol="0">
            <a:spAutoFit/>
          </a:bodyPr>
          <a:lstStyle/>
          <a:p>
            <a:r>
              <a:rPr lang="es-CO" sz="1200" dirty="0"/>
              <a:t>PD Taylor, LB </a:t>
            </a:r>
            <a:r>
              <a:rPr lang="es-CO" sz="1200" dirty="0" err="1"/>
              <a:t>Jonker</a:t>
            </a:r>
            <a:r>
              <a:rPr lang="es-CO" sz="1200" dirty="0"/>
              <a:t>, </a:t>
            </a:r>
            <a:r>
              <a:rPr lang="es-CO" sz="1200" dirty="0">
                <a:hlinkClick r:id="rId3"/>
              </a:rPr>
              <a:t>Evolutionary stable strategies and game dynamics</a:t>
            </a:r>
            <a:r>
              <a:rPr lang="es-CO" sz="1200" dirty="0"/>
              <a:t>, </a:t>
            </a:r>
            <a:r>
              <a:rPr lang="es-CO" sz="1200" dirty="0" err="1"/>
              <a:t>Mathematical</a:t>
            </a:r>
            <a:r>
              <a:rPr lang="es-CO" sz="1200" dirty="0"/>
              <a:t> </a:t>
            </a:r>
            <a:r>
              <a:rPr lang="es-CO" sz="1200" dirty="0" err="1"/>
              <a:t>biosciences</a:t>
            </a:r>
            <a:r>
              <a:rPr lang="es-CO" sz="1200" dirty="0"/>
              <a:t>, 1978</a:t>
            </a:r>
            <a:endParaRPr lang="es-ES" sz="1200" dirty="0">
              <a:hlinkClick r:id="rId4"/>
            </a:endParaRPr>
          </a:p>
          <a:p>
            <a:r>
              <a:rPr lang="es-ES" sz="1200" dirty="0">
                <a:hlinkClick r:id="rId4"/>
              </a:rPr>
              <a:t>https://en.wikipedia.org/wiki/Evolutionary_game_theory#cite_note-Price-1</a:t>
            </a:r>
            <a:endParaRPr lang="es-ES" sz="1200" dirty="0"/>
          </a:p>
          <a:p>
            <a:endParaRPr lang="es-ES" sz="1200" dirty="0"/>
          </a:p>
        </p:txBody>
      </p:sp>
      <p:sp>
        <p:nvSpPr>
          <p:cNvPr id="7" name="Marcador de número de diapositiva 6">
            <a:extLst>
              <a:ext uri="{FF2B5EF4-FFF2-40B4-BE49-F238E27FC236}">
                <a16:creationId xmlns:a16="http://schemas.microsoft.com/office/drawing/2014/main" id="{1425D538-F3B8-AD48-B80C-8B4F38BC14B5}"/>
              </a:ext>
            </a:extLst>
          </p:cNvPr>
          <p:cNvSpPr>
            <a:spLocks noGrp="1"/>
          </p:cNvSpPr>
          <p:nvPr>
            <p:ph type="sldNum" sz="quarter" idx="10"/>
          </p:nvPr>
        </p:nvSpPr>
        <p:spPr/>
        <p:txBody>
          <a:bodyPr/>
          <a:lstStyle/>
          <a:p>
            <a:pPr>
              <a:defRPr/>
            </a:pPr>
            <a:fld id="{D0A6C522-BF37-9A46-8AC9-14C4D759392B}" type="slidenum">
              <a:rPr lang="es-ES" altLang="es-CO" smtClean="0"/>
              <a:pPr>
                <a:defRPr/>
              </a:pPr>
              <a:t>12</a:t>
            </a:fld>
            <a:endParaRPr lang="es-ES" altLang="es-CO"/>
          </a:p>
        </p:txBody>
      </p:sp>
      <p:pic>
        <p:nvPicPr>
          <p:cNvPr id="8" name="Imagen 7" descr="HawkDoveGame.jpg">
            <a:extLst>
              <a:ext uri="{FF2B5EF4-FFF2-40B4-BE49-F238E27FC236}">
                <a16:creationId xmlns:a16="http://schemas.microsoft.com/office/drawing/2014/main" id="{252A0F02-E74F-CB41-8F87-75A6AD3B4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4396" y="1391526"/>
            <a:ext cx="2988083" cy="2973578"/>
          </a:xfrm>
          <a:prstGeom prst="rect">
            <a:avLst/>
          </a:prstGeom>
        </p:spPr>
      </p:pic>
    </p:spTree>
    <p:extLst>
      <p:ext uri="{BB962C8B-B14F-4D97-AF65-F5344CB8AC3E}">
        <p14:creationId xmlns:p14="http://schemas.microsoft.com/office/powerpoint/2010/main" val="93399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DEAF911-338F-834D-A267-B1E9CEFE7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D015FA9F-AE30-F245-8893-69C212E4FEA2}"/>
              </a:ext>
            </a:extLst>
          </p:cNvPr>
          <p:cNvSpPr>
            <a:spLocks noGrp="1"/>
          </p:cNvSpPr>
          <p:nvPr>
            <p:ph type="sldNum" sz="quarter" idx="10"/>
          </p:nvPr>
        </p:nvSpPr>
        <p:spPr/>
        <p:txBody>
          <a:bodyPr/>
          <a:lstStyle/>
          <a:p>
            <a:pPr>
              <a:defRPr/>
            </a:pPr>
            <a:fld id="{2A1B84A5-2BDB-264B-9781-B1A7ED558291}" type="slidenum">
              <a:rPr lang="es-ES" altLang="es-CO" smtClean="0"/>
              <a:pPr>
                <a:defRPr/>
              </a:pPr>
              <a:t>13</a:t>
            </a:fld>
            <a:endParaRPr lang="es-ES" altLang="es-CO"/>
          </a:p>
        </p:txBody>
      </p:sp>
    </p:spTree>
    <p:extLst>
      <p:ext uri="{BB962C8B-B14F-4D97-AF65-F5344CB8AC3E}">
        <p14:creationId xmlns:p14="http://schemas.microsoft.com/office/powerpoint/2010/main" val="2536955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07CD5B7-10ED-2C46-9D2F-03A2ED046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D516F543-C604-4342-A6FA-B9779AF61D3E}"/>
              </a:ext>
            </a:extLst>
          </p:cNvPr>
          <p:cNvSpPr>
            <a:spLocks noGrp="1"/>
          </p:cNvSpPr>
          <p:nvPr>
            <p:ph type="sldNum" sz="quarter" idx="10"/>
          </p:nvPr>
        </p:nvSpPr>
        <p:spPr/>
        <p:txBody>
          <a:bodyPr/>
          <a:lstStyle/>
          <a:p>
            <a:pPr>
              <a:defRPr/>
            </a:pPr>
            <a:fld id="{2A1B84A5-2BDB-264B-9781-B1A7ED558291}" type="slidenum">
              <a:rPr lang="es-ES" altLang="es-CO" smtClean="0"/>
              <a:pPr>
                <a:defRPr/>
              </a:pPr>
              <a:t>14</a:t>
            </a:fld>
            <a:endParaRPr lang="es-ES" altLang="es-CO"/>
          </a:p>
        </p:txBody>
      </p:sp>
    </p:spTree>
    <p:extLst>
      <p:ext uri="{BB962C8B-B14F-4D97-AF65-F5344CB8AC3E}">
        <p14:creationId xmlns:p14="http://schemas.microsoft.com/office/powerpoint/2010/main" val="955339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2C7CE8E-9E4E-8E4D-9248-A5522F324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375AF0CB-5980-5E48-B552-20575B17585E}"/>
              </a:ext>
            </a:extLst>
          </p:cNvPr>
          <p:cNvSpPr>
            <a:spLocks noGrp="1"/>
          </p:cNvSpPr>
          <p:nvPr>
            <p:ph type="sldNum" sz="quarter" idx="10"/>
          </p:nvPr>
        </p:nvSpPr>
        <p:spPr/>
        <p:txBody>
          <a:bodyPr/>
          <a:lstStyle/>
          <a:p>
            <a:pPr>
              <a:defRPr/>
            </a:pPr>
            <a:fld id="{2A1B84A5-2BDB-264B-9781-B1A7ED558291}" type="slidenum">
              <a:rPr lang="es-ES" altLang="es-CO" smtClean="0"/>
              <a:pPr>
                <a:defRPr/>
              </a:pPr>
              <a:t>15</a:t>
            </a:fld>
            <a:endParaRPr lang="es-ES" altLang="es-CO"/>
          </a:p>
        </p:txBody>
      </p:sp>
    </p:spTree>
    <p:extLst>
      <p:ext uri="{BB962C8B-B14F-4D97-AF65-F5344CB8AC3E}">
        <p14:creationId xmlns:p14="http://schemas.microsoft.com/office/powerpoint/2010/main" val="4206568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F660E68-BFB9-0D47-8851-D0E95E5BF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42CAF875-FCF0-E74E-B7C5-4C42830EAD91}"/>
              </a:ext>
            </a:extLst>
          </p:cNvPr>
          <p:cNvSpPr>
            <a:spLocks noGrp="1"/>
          </p:cNvSpPr>
          <p:nvPr>
            <p:ph type="sldNum" sz="quarter" idx="10"/>
          </p:nvPr>
        </p:nvSpPr>
        <p:spPr/>
        <p:txBody>
          <a:bodyPr/>
          <a:lstStyle/>
          <a:p>
            <a:pPr>
              <a:defRPr/>
            </a:pPr>
            <a:fld id="{2A1B84A5-2BDB-264B-9781-B1A7ED558291}" type="slidenum">
              <a:rPr lang="es-ES" altLang="es-CO" smtClean="0"/>
              <a:pPr>
                <a:defRPr/>
              </a:pPr>
              <a:t>16</a:t>
            </a:fld>
            <a:endParaRPr lang="es-ES" altLang="es-CO"/>
          </a:p>
        </p:txBody>
      </p:sp>
    </p:spTree>
    <p:extLst>
      <p:ext uri="{BB962C8B-B14F-4D97-AF65-F5344CB8AC3E}">
        <p14:creationId xmlns:p14="http://schemas.microsoft.com/office/powerpoint/2010/main" val="2067383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50DA303-DB56-4342-B55B-461570B2C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6A540303-20EE-E046-8F47-E4E6F468BFFE}"/>
              </a:ext>
            </a:extLst>
          </p:cNvPr>
          <p:cNvSpPr>
            <a:spLocks noGrp="1"/>
          </p:cNvSpPr>
          <p:nvPr>
            <p:ph type="sldNum" sz="quarter" idx="10"/>
          </p:nvPr>
        </p:nvSpPr>
        <p:spPr/>
        <p:txBody>
          <a:bodyPr/>
          <a:lstStyle/>
          <a:p>
            <a:pPr>
              <a:defRPr/>
            </a:pPr>
            <a:fld id="{2A1B84A5-2BDB-264B-9781-B1A7ED558291}" type="slidenum">
              <a:rPr lang="es-ES" altLang="es-CO" smtClean="0"/>
              <a:pPr>
                <a:defRPr/>
              </a:pPr>
              <a:t>17</a:t>
            </a:fld>
            <a:endParaRPr lang="es-ES" altLang="es-CO"/>
          </a:p>
        </p:txBody>
      </p:sp>
    </p:spTree>
    <p:extLst>
      <p:ext uri="{BB962C8B-B14F-4D97-AF65-F5344CB8AC3E}">
        <p14:creationId xmlns:p14="http://schemas.microsoft.com/office/powerpoint/2010/main" val="91974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D93B7C7-35C1-8E45-96EE-452E31893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FC94BFDE-6A78-5D40-AF69-D8578E4924F1}"/>
              </a:ext>
            </a:extLst>
          </p:cNvPr>
          <p:cNvSpPr>
            <a:spLocks noGrp="1"/>
          </p:cNvSpPr>
          <p:nvPr>
            <p:ph type="sldNum" sz="quarter" idx="10"/>
          </p:nvPr>
        </p:nvSpPr>
        <p:spPr/>
        <p:txBody>
          <a:bodyPr/>
          <a:lstStyle/>
          <a:p>
            <a:pPr>
              <a:defRPr/>
            </a:pPr>
            <a:fld id="{2A1B84A5-2BDB-264B-9781-B1A7ED558291}" type="slidenum">
              <a:rPr lang="es-ES" altLang="es-CO" smtClean="0"/>
              <a:pPr>
                <a:defRPr/>
              </a:pPr>
              <a:t>18</a:t>
            </a:fld>
            <a:endParaRPr lang="es-ES" altLang="es-CO"/>
          </a:p>
        </p:txBody>
      </p:sp>
    </p:spTree>
    <p:extLst>
      <p:ext uri="{BB962C8B-B14F-4D97-AF65-F5344CB8AC3E}">
        <p14:creationId xmlns:p14="http://schemas.microsoft.com/office/powerpoint/2010/main" val="598352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F97E979A-C288-AC4B-94A1-9DF16E7C776E}"/>
              </a:ext>
            </a:extLst>
          </p:cNvPr>
          <p:cNvSpPr>
            <a:spLocks noGrp="1" noChangeArrowheads="1"/>
          </p:cNvSpPr>
          <p:nvPr>
            <p:ph type="ctrTitle"/>
          </p:nvPr>
        </p:nvSpPr>
        <p:spPr>
          <a:xfrm>
            <a:off x="142875" y="2204864"/>
            <a:ext cx="8786813" cy="1441450"/>
          </a:xfrm>
        </p:spPr>
        <p:txBody>
          <a:bodyPr/>
          <a:lstStyle/>
          <a:p>
            <a:pPr algn="r"/>
            <a:r>
              <a:rPr lang="es-CO" altLang="es-CO" sz="4000" dirty="0" err="1">
                <a:ea typeface="ＭＳ Ｐゴシック" panose="020B0600070205080204" pitchFamily="34" charset="-128"/>
              </a:rPr>
              <a:t>The</a:t>
            </a:r>
            <a:r>
              <a:rPr lang="es-CO" altLang="es-CO" sz="4000" dirty="0">
                <a:ea typeface="ＭＳ Ｐゴシック" panose="020B0600070205080204" pitchFamily="34" charset="-128"/>
              </a:rPr>
              <a:t> Role of </a:t>
            </a:r>
            <a:r>
              <a:rPr lang="es-CO" altLang="es-CO" sz="4000" dirty="0" err="1">
                <a:ea typeface="ＭＳ Ｐゴシック" panose="020B0600070205080204" pitchFamily="34" charset="-128"/>
              </a:rPr>
              <a:t>Population</a:t>
            </a:r>
            <a:r>
              <a:rPr lang="es-CO" altLang="es-CO" sz="4000" dirty="0">
                <a:ea typeface="ＭＳ Ｐゴシック" panose="020B0600070205080204" pitchFamily="34" charset="-128"/>
              </a:rPr>
              <a:t> </a:t>
            </a:r>
            <a:r>
              <a:rPr lang="es-CO" altLang="es-CO" sz="4000" dirty="0" err="1">
                <a:ea typeface="ＭＳ Ｐゴシック" panose="020B0600070205080204" pitchFamily="34" charset="-128"/>
              </a:rPr>
              <a:t>Games</a:t>
            </a:r>
            <a:r>
              <a:rPr lang="es-CO" altLang="es-CO" sz="4000" dirty="0">
                <a:ea typeface="ＭＳ Ｐゴシック" panose="020B0600070205080204" pitchFamily="34" charset="-128"/>
              </a:rPr>
              <a:t> and </a:t>
            </a:r>
            <a:r>
              <a:rPr lang="es-CO" altLang="es-CO" sz="4000" dirty="0" err="1">
                <a:ea typeface="ＭＳ Ｐゴシック" panose="020B0600070205080204" pitchFamily="34" charset="-128"/>
              </a:rPr>
              <a:t>Evolutionary</a:t>
            </a:r>
            <a:r>
              <a:rPr lang="es-CO" altLang="es-CO" sz="4000" dirty="0">
                <a:ea typeface="ＭＳ Ｐゴシック" panose="020B0600070205080204" pitchFamily="34" charset="-128"/>
              </a:rPr>
              <a:t> Dynamics in Control </a:t>
            </a:r>
          </a:p>
        </p:txBody>
      </p:sp>
      <p:sp>
        <p:nvSpPr>
          <p:cNvPr id="14338" name="Rectangle 3">
            <a:extLst>
              <a:ext uri="{FF2B5EF4-FFF2-40B4-BE49-F238E27FC236}">
                <a16:creationId xmlns:a16="http://schemas.microsoft.com/office/drawing/2014/main" id="{6E5144FE-DBA8-A64F-BC2A-68E06E3F9B6D}"/>
              </a:ext>
            </a:extLst>
          </p:cNvPr>
          <p:cNvSpPr>
            <a:spLocks noGrp="1" noChangeArrowheads="1"/>
          </p:cNvSpPr>
          <p:nvPr>
            <p:ph type="subTitle" idx="1"/>
          </p:nvPr>
        </p:nvSpPr>
        <p:spPr>
          <a:xfrm>
            <a:off x="0" y="4221088"/>
            <a:ext cx="8972550" cy="1752600"/>
          </a:xfrm>
        </p:spPr>
        <p:txBody>
          <a:bodyPr/>
          <a:lstStyle/>
          <a:p>
            <a:pPr algn="r" eaLnBrk="1" hangingPunct="1"/>
            <a:r>
              <a:rPr lang="es-CO" altLang="es-CO" sz="1400" b="1" dirty="0">
                <a:ea typeface="ＭＳ Ｐゴシック" panose="020B0600070205080204" pitchFamily="34" charset="-128"/>
              </a:rPr>
              <a:t>Nicanor Quijano</a:t>
            </a:r>
          </a:p>
          <a:p>
            <a:pPr algn="r" eaLnBrk="1" hangingPunct="1"/>
            <a:r>
              <a:rPr lang="es-CO" altLang="es-CO" sz="1400" b="1" dirty="0">
                <a:ea typeface="ＭＳ Ｐゴシック" panose="020B0600070205080204" pitchFamily="34" charset="-128"/>
              </a:rPr>
              <a:t>Full </a:t>
            </a:r>
            <a:r>
              <a:rPr lang="es-CO" altLang="es-CO" sz="1400" b="1" dirty="0" err="1">
                <a:ea typeface="ＭＳ Ｐゴシック" panose="020B0600070205080204" pitchFamily="34" charset="-128"/>
              </a:rPr>
              <a:t>Professor</a:t>
            </a:r>
            <a:r>
              <a:rPr lang="es-CO" altLang="es-CO" sz="1400" b="1" dirty="0">
                <a:ea typeface="ＭＳ Ｐゴシック" panose="020B0600070205080204" pitchFamily="34" charset="-128"/>
              </a:rPr>
              <a:t> </a:t>
            </a:r>
          </a:p>
          <a:p>
            <a:pPr algn="r" eaLnBrk="1" hangingPunct="1"/>
            <a:r>
              <a:rPr lang="es-CO" altLang="es-CO" sz="1400" b="1" dirty="0">
                <a:ea typeface="ＭＳ Ｐゴシック" panose="020B0600070205080204" pitchFamily="34" charset="-128"/>
              </a:rPr>
              <a:t>Universidad de los Andes</a:t>
            </a:r>
          </a:p>
          <a:p>
            <a:pPr algn="r" eaLnBrk="1" hangingPunct="1"/>
            <a:endParaRPr lang="es-CO" altLang="es-CO" sz="1200" b="1" dirty="0">
              <a:solidFill>
                <a:srgbClr val="FF0000"/>
              </a:solidFill>
              <a:ea typeface="ＭＳ Ｐゴシック" panose="020B0600070205080204" pitchFamily="34" charset="-128"/>
            </a:endParaRPr>
          </a:p>
          <a:p>
            <a:pPr algn="r" eaLnBrk="1" hangingPunct="1"/>
            <a:endParaRPr lang="es-CO" altLang="es-CO" sz="1200" dirty="0">
              <a:ea typeface="ＭＳ Ｐゴシック" panose="020B0600070205080204" pitchFamily="34" charset="-128"/>
            </a:endParaRPr>
          </a:p>
          <a:p>
            <a:pPr algn="r"/>
            <a:endParaRPr lang="es-ES" altLang="es-CO" sz="1200" dirty="0">
              <a:ea typeface="ＭＳ Ｐゴシック" panose="020B0600070205080204" pitchFamily="34" charset="-128"/>
            </a:endParaRPr>
          </a:p>
          <a:p>
            <a:pPr algn="r"/>
            <a:r>
              <a:rPr lang="es-ES" altLang="es-CO" sz="1200" dirty="0" err="1">
                <a:ea typeface="ＭＳ Ｐゴシック" panose="020B0600070205080204" pitchFamily="34" charset="-128"/>
              </a:rPr>
              <a:t>Thanks</a:t>
            </a:r>
            <a:r>
              <a:rPr lang="es-ES" altLang="es-CO" sz="1200" dirty="0">
                <a:ea typeface="ＭＳ Ｐゴシック" panose="020B0600070205080204" pitchFamily="34" charset="-128"/>
              </a:rPr>
              <a:t> to Alain </a:t>
            </a:r>
            <a:r>
              <a:rPr lang="es-ES" altLang="es-CO" sz="1200" dirty="0" err="1">
                <a:ea typeface="ＭＳ Ｐゴシック" panose="020B0600070205080204" pitchFamily="34" charset="-128"/>
              </a:rPr>
              <a:t>Vande</a:t>
            </a:r>
            <a:r>
              <a:rPr lang="es-ES" altLang="es-CO" sz="1200" dirty="0">
                <a:ea typeface="ＭＳ Ｐゴシック" panose="020B0600070205080204" pitchFamily="34" charset="-128"/>
              </a:rPr>
              <a:t> </a:t>
            </a:r>
            <a:r>
              <a:rPr lang="es-ES" altLang="es-CO" sz="1200" dirty="0" err="1">
                <a:ea typeface="ＭＳ Ｐゴシック" panose="020B0600070205080204" pitchFamily="34" charset="-128"/>
              </a:rPr>
              <a:t>Wouwer</a:t>
            </a:r>
            <a:r>
              <a:rPr lang="es-ES" altLang="es-CO" sz="1200" dirty="0">
                <a:ea typeface="ＭＳ Ｐゴシック" panose="020B0600070205080204" pitchFamily="34" charset="-128"/>
              </a:rPr>
              <a:t> and </a:t>
            </a:r>
            <a:r>
              <a:rPr lang="es-ES" altLang="es-CO" sz="1200" dirty="0" err="1">
                <a:ea typeface="ＭＳ Ｐゴシック" panose="020B0600070205080204" pitchFamily="34" charset="-128"/>
              </a:rPr>
              <a:t>all</a:t>
            </a:r>
            <a:r>
              <a:rPr lang="es-ES" altLang="es-CO" sz="1200" dirty="0">
                <a:ea typeface="ＭＳ Ｐゴシック" panose="020B0600070205080204" pitchFamily="34" charset="-128"/>
              </a:rPr>
              <a:t> </a:t>
            </a:r>
            <a:r>
              <a:rPr lang="es-ES" altLang="es-CO" sz="1200" dirty="0" err="1">
                <a:ea typeface="ＭＳ Ｐゴシック" panose="020B0600070205080204" pitchFamily="34" charset="-128"/>
              </a:rPr>
              <a:t>the</a:t>
            </a:r>
            <a:r>
              <a:rPr lang="es-ES" altLang="es-CO" sz="1200" dirty="0">
                <a:ea typeface="ＭＳ Ｐゴシック" panose="020B0600070205080204" pitchFamily="34" charset="-128"/>
              </a:rPr>
              <a:t> </a:t>
            </a:r>
            <a:r>
              <a:rPr lang="es-ES" altLang="es-CO" sz="1200" dirty="0" err="1">
                <a:ea typeface="ＭＳ Ｐゴシック" panose="020B0600070205080204" pitchFamily="34" charset="-128"/>
              </a:rPr>
              <a:t>organizers</a:t>
            </a:r>
            <a:r>
              <a:rPr lang="es-ES" altLang="es-CO" sz="1200" dirty="0">
                <a:ea typeface="ＭＳ Ｐゴシック" panose="020B0600070205080204" pitchFamily="34" charset="-128"/>
              </a:rPr>
              <a:t> </a:t>
            </a:r>
            <a:r>
              <a:rPr lang="es-ES" altLang="es-CO" sz="1200" dirty="0" err="1">
                <a:ea typeface="ＭＳ Ｐゴシック" panose="020B0600070205080204" pitchFamily="34" charset="-128"/>
              </a:rPr>
              <a:t>for</a:t>
            </a:r>
            <a:r>
              <a:rPr lang="es-ES" altLang="es-CO" sz="1200" dirty="0">
                <a:ea typeface="ＭＳ Ｐゴシック" panose="020B0600070205080204" pitchFamily="34" charset="-128"/>
              </a:rPr>
              <a:t> </a:t>
            </a:r>
            <a:r>
              <a:rPr lang="es-ES" altLang="es-CO" sz="1200" dirty="0" err="1">
                <a:ea typeface="ＭＳ Ｐゴシック" panose="020B0600070205080204" pitchFamily="34" charset="-128"/>
              </a:rPr>
              <a:t>the</a:t>
            </a:r>
            <a:r>
              <a:rPr lang="es-ES" altLang="es-CO" sz="1200" dirty="0">
                <a:ea typeface="ＭＳ Ｐゴシック" panose="020B0600070205080204" pitchFamily="34" charset="-128"/>
              </a:rPr>
              <a:t> </a:t>
            </a:r>
            <a:r>
              <a:rPr lang="es-ES" altLang="es-CO" sz="1200" dirty="0" err="1">
                <a:ea typeface="ＭＳ Ｐゴシック" panose="020B0600070205080204" pitchFamily="34" charset="-128"/>
              </a:rPr>
              <a:t>invitation</a:t>
            </a:r>
            <a:r>
              <a:rPr lang="es-ES" altLang="es-CO" sz="1200" dirty="0">
                <a:ea typeface="ＭＳ Ｐゴシック" panose="020B0600070205080204" pitchFamily="34" charset="-128"/>
              </a:rPr>
              <a:t> </a:t>
            </a:r>
          </a:p>
        </p:txBody>
      </p:sp>
      <p:sp>
        <p:nvSpPr>
          <p:cNvPr id="2" name="Marcador de número de diapositiva 1">
            <a:extLst>
              <a:ext uri="{FF2B5EF4-FFF2-40B4-BE49-F238E27FC236}">
                <a16:creationId xmlns:a16="http://schemas.microsoft.com/office/drawing/2014/main" id="{40E09845-B16C-CF46-9BC1-E4A409341DF1}"/>
              </a:ext>
            </a:extLst>
          </p:cNvPr>
          <p:cNvSpPr>
            <a:spLocks noGrp="1"/>
          </p:cNvSpPr>
          <p:nvPr>
            <p:ph type="sldNum" sz="quarter" idx="10"/>
          </p:nvPr>
        </p:nvSpPr>
        <p:spPr/>
        <p:txBody>
          <a:bodyPr/>
          <a:lstStyle/>
          <a:p>
            <a:pPr>
              <a:defRPr/>
            </a:pPr>
            <a:fld id="{44CEE10E-986F-AC42-A31B-29AE5EBA5523}" type="slidenum">
              <a:rPr lang="es-ES" altLang="es-CO" smtClean="0"/>
              <a:pPr>
                <a:defRPr/>
              </a:pPr>
              <a:t>1</a:t>
            </a:fld>
            <a:endParaRPr lang="es-ES" altLang="es-CO"/>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9583B55-2BAF-1B4C-B17A-8AB1C9F78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pic>
        <p:nvPicPr>
          <p:cNvPr id="6" name="Imagen 5">
            <a:extLst>
              <a:ext uri="{FF2B5EF4-FFF2-40B4-BE49-F238E27FC236}">
                <a16:creationId xmlns:a16="http://schemas.microsoft.com/office/drawing/2014/main" id="{CE0E056B-6C80-E143-A3AA-5D68953A9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223"/>
            <a:ext cx="9144000" cy="6675929"/>
          </a:xfrm>
          <a:prstGeom prst="rect">
            <a:avLst/>
          </a:prstGeom>
          <a:ln>
            <a:noFill/>
          </a:ln>
        </p:spPr>
      </p:pic>
      <p:pic>
        <p:nvPicPr>
          <p:cNvPr id="5" name="Imagen 4">
            <a:extLst>
              <a:ext uri="{FF2B5EF4-FFF2-40B4-BE49-F238E27FC236}">
                <a16:creationId xmlns:a16="http://schemas.microsoft.com/office/drawing/2014/main" id="{1E9351FB-7DE2-1448-B72C-D3CC84012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C12D858A-FA93-6140-ABFC-C6AF54E8BE93}"/>
              </a:ext>
            </a:extLst>
          </p:cNvPr>
          <p:cNvSpPr>
            <a:spLocks noGrp="1"/>
          </p:cNvSpPr>
          <p:nvPr>
            <p:ph type="sldNum" sz="quarter" idx="10"/>
          </p:nvPr>
        </p:nvSpPr>
        <p:spPr/>
        <p:txBody>
          <a:bodyPr/>
          <a:lstStyle/>
          <a:p>
            <a:pPr>
              <a:defRPr/>
            </a:pPr>
            <a:fld id="{2A1B84A5-2BDB-264B-9781-B1A7ED558291}" type="slidenum">
              <a:rPr lang="es-ES" altLang="es-CO" smtClean="0"/>
              <a:pPr>
                <a:defRPr/>
              </a:pPr>
              <a:t>19</a:t>
            </a:fld>
            <a:endParaRPr lang="es-ES" altLang="es-CO"/>
          </a:p>
        </p:txBody>
      </p:sp>
    </p:spTree>
    <p:extLst>
      <p:ext uri="{BB962C8B-B14F-4D97-AF65-F5344CB8AC3E}">
        <p14:creationId xmlns:p14="http://schemas.microsoft.com/office/powerpoint/2010/main" val="3003394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EE8EB31-DEE9-2D41-8AD3-4586ED6BC901}"/>
              </a:ext>
            </a:extLst>
          </p:cNvPr>
          <p:cNvSpPr>
            <a:spLocks noGrp="1"/>
          </p:cNvSpPr>
          <p:nvPr>
            <p:ph type="sldNum" sz="quarter" idx="10"/>
          </p:nvPr>
        </p:nvSpPr>
        <p:spPr/>
        <p:txBody>
          <a:bodyPr/>
          <a:lstStyle/>
          <a:p>
            <a:pPr>
              <a:defRPr/>
            </a:pPr>
            <a:fld id="{2A1B84A5-2BDB-264B-9781-B1A7ED558291}" type="slidenum">
              <a:rPr lang="es-ES" altLang="es-CO" smtClean="0"/>
              <a:pPr>
                <a:defRPr/>
              </a:pPr>
              <a:t>20</a:t>
            </a:fld>
            <a:endParaRPr lang="es-ES" altLang="es-CO"/>
          </a:p>
        </p:txBody>
      </p:sp>
      <p:pic>
        <p:nvPicPr>
          <p:cNvPr id="8" name="Imagen 7">
            <a:extLst>
              <a:ext uri="{FF2B5EF4-FFF2-40B4-BE49-F238E27FC236}">
                <a16:creationId xmlns:a16="http://schemas.microsoft.com/office/drawing/2014/main" id="{043757BA-1335-1D4B-B892-02A9F5A70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15" y="2564903"/>
            <a:ext cx="2298285" cy="744515"/>
          </a:xfrm>
          <a:prstGeom prst="rect">
            <a:avLst/>
          </a:prstGeom>
        </p:spPr>
      </p:pic>
      <p:pic>
        <p:nvPicPr>
          <p:cNvPr id="23" name="Imagen 22">
            <a:extLst>
              <a:ext uri="{FF2B5EF4-FFF2-40B4-BE49-F238E27FC236}">
                <a16:creationId xmlns:a16="http://schemas.microsoft.com/office/drawing/2014/main" id="{D9E0DDFD-D3C3-1E44-82C4-3745F9069D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248" y="4566268"/>
            <a:ext cx="2027448" cy="1238996"/>
          </a:xfrm>
          <a:prstGeom prst="rect">
            <a:avLst/>
          </a:prstGeom>
        </p:spPr>
      </p:pic>
      <p:sp>
        <p:nvSpPr>
          <p:cNvPr id="5" name="CuadroTexto 4">
            <a:extLst>
              <a:ext uri="{FF2B5EF4-FFF2-40B4-BE49-F238E27FC236}">
                <a16:creationId xmlns:a16="http://schemas.microsoft.com/office/drawing/2014/main" id="{0F40A5A0-33D8-AC45-8A6F-2855CD7FEFFB}"/>
              </a:ext>
            </a:extLst>
          </p:cNvPr>
          <p:cNvSpPr txBox="1"/>
          <p:nvPr/>
        </p:nvSpPr>
        <p:spPr>
          <a:xfrm>
            <a:off x="1403648" y="6239053"/>
            <a:ext cx="7200800" cy="646331"/>
          </a:xfrm>
          <a:prstGeom prst="rect">
            <a:avLst/>
          </a:prstGeom>
          <a:noFill/>
        </p:spPr>
        <p:txBody>
          <a:bodyPr wrap="square" rtlCol="0">
            <a:spAutoFit/>
          </a:bodyPr>
          <a:lstStyle/>
          <a:p>
            <a:r>
              <a:rPr lang="es-ES" sz="1200" b="1" dirty="0">
                <a:solidFill>
                  <a:srgbClr val="0070C0"/>
                </a:solidFill>
              </a:rPr>
              <a:t>William </a:t>
            </a:r>
            <a:r>
              <a:rPr lang="es-ES" sz="1200" b="1" dirty="0" err="1">
                <a:solidFill>
                  <a:srgbClr val="0070C0"/>
                </a:solidFill>
              </a:rPr>
              <a:t>Sandholm</a:t>
            </a:r>
            <a:r>
              <a:rPr lang="es-ES" sz="1200" b="1" dirty="0">
                <a:solidFill>
                  <a:srgbClr val="0070C0"/>
                </a:solidFill>
              </a:rPr>
              <a:t>, </a:t>
            </a:r>
            <a:r>
              <a:rPr lang="es-ES" sz="1200" b="1" dirty="0" err="1">
                <a:solidFill>
                  <a:srgbClr val="0070C0"/>
                </a:solidFill>
              </a:rPr>
              <a:t>Population</a:t>
            </a:r>
            <a:r>
              <a:rPr lang="es-ES" sz="1200" b="1" dirty="0">
                <a:solidFill>
                  <a:srgbClr val="0070C0"/>
                </a:solidFill>
              </a:rPr>
              <a:t> </a:t>
            </a:r>
            <a:r>
              <a:rPr lang="es-ES" sz="1200" b="1" dirty="0" err="1">
                <a:solidFill>
                  <a:srgbClr val="0070C0"/>
                </a:solidFill>
              </a:rPr>
              <a:t>games</a:t>
            </a:r>
            <a:r>
              <a:rPr lang="es-ES" sz="1200" b="1" dirty="0">
                <a:solidFill>
                  <a:srgbClr val="0070C0"/>
                </a:solidFill>
              </a:rPr>
              <a:t> and </a:t>
            </a:r>
            <a:r>
              <a:rPr lang="es-ES" sz="1200" b="1" dirty="0" err="1">
                <a:solidFill>
                  <a:srgbClr val="0070C0"/>
                </a:solidFill>
              </a:rPr>
              <a:t>evolutionary</a:t>
            </a:r>
            <a:r>
              <a:rPr lang="es-ES" sz="1200" b="1" dirty="0">
                <a:solidFill>
                  <a:srgbClr val="0070C0"/>
                </a:solidFill>
              </a:rPr>
              <a:t> </a:t>
            </a:r>
            <a:r>
              <a:rPr lang="es-ES" sz="1200" b="1" dirty="0" err="1">
                <a:solidFill>
                  <a:srgbClr val="0070C0"/>
                </a:solidFill>
              </a:rPr>
              <a:t>dynamics</a:t>
            </a:r>
            <a:r>
              <a:rPr lang="es-ES" sz="1200" b="1" dirty="0">
                <a:solidFill>
                  <a:srgbClr val="0070C0"/>
                </a:solidFill>
              </a:rPr>
              <a:t>, MIT </a:t>
            </a:r>
            <a:r>
              <a:rPr lang="es-ES" sz="1200" b="1" dirty="0" err="1">
                <a:solidFill>
                  <a:srgbClr val="0070C0"/>
                </a:solidFill>
              </a:rPr>
              <a:t>Press</a:t>
            </a:r>
            <a:r>
              <a:rPr lang="es-ES" sz="1200" b="1" dirty="0">
                <a:solidFill>
                  <a:srgbClr val="0070C0"/>
                </a:solidFill>
              </a:rPr>
              <a:t>, 2010</a:t>
            </a:r>
          </a:p>
          <a:p>
            <a:r>
              <a:rPr lang="es-CO" sz="1200" dirty="0" err="1"/>
              <a:t>Wu</a:t>
            </a:r>
            <a:r>
              <a:rPr lang="es-CO" sz="1200" dirty="0"/>
              <a:t>, D. Z. and R. S. and M. W. C. and R. L. and J. Tributes to Bill </a:t>
            </a:r>
            <a:r>
              <a:rPr lang="es-CO" sz="1200" dirty="0" err="1"/>
              <a:t>Sandholm</a:t>
            </a:r>
            <a:r>
              <a:rPr lang="es-CO" sz="1200" dirty="0"/>
              <a:t>. </a:t>
            </a:r>
            <a:r>
              <a:rPr lang="es-CO" sz="1200" i="1" dirty="0" err="1"/>
              <a:t>Journal</a:t>
            </a:r>
            <a:r>
              <a:rPr lang="es-CO" sz="1200" i="1" dirty="0"/>
              <a:t> of Dynamics and </a:t>
            </a:r>
            <a:r>
              <a:rPr lang="es-CO" sz="1200" i="1" dirty="0" err="1"/>
              <a:t>Games</a:t>
            </a:r>
            <a:r>
              <a:rPr lang="es-CO" sz="1200" i="1" dirty="0"/>
              <a:t>, 2022</a:t>
            </a:r>
            <a:endParaRPr lang="es-ES" sz="1200" b="1" dirty="0">
              <a:solidFill>
                <a:srgbClr val="0070C0"/>
              </a:solidFill>
            </a:endParaRPr>
          </a:p>
        </p:txBody>
      </p:sp>
    </p:spTree>
    <p:extLst>
      <p:ext uri="{BB962C8B-B14F-4D97-AF65-F5344CB8AC3E}">
        <p14:creationId xmlns:p14="http://schemas.microsoft.com/office/powerpoint/2010/main" val="611582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37FCD3A-172B-3947-8F71-758775186673}"/>
              </a:ext>
            </a:extLst>
          </p:cNvPr>
          <p:cNvSpPr>
            <a:spLocks noGrp="1"/>
          </p:cNvSpPr>
          <p:nvPr>
            <p:ph type="sldNum" sz="quarter" idx="10"/>
          </p:nvPr>
        </p:nvSpPr>
        <p:spPr/>
        <p:txBody>
          <a:bodyPr/>
          <a:lstStyle/>
          <a:p>
            <a:pPr>
              <a:defRPr/>
            </a:pPr>
            <a:fld id="{2A1B84A5-2BDB-264B-9781-B1A7ED558291}" type="slidenum">
              <a:rPr lang="es-ES" altLang="es-CO" smtClean="0"/>
              <a:pPr>
                <a:defRPr/>
              </a:pPr>
              <a:t>21</a:t>
            </a:fld>
            <a:endParaRPr lang="es-ES" altLang="es-CO"/>
          </a:p>
        </p:txBody>
      </p:sp>
      <p:pic>
        <p:nvPicPr>
          <p:cNvPr id="7" name="Imagen 6">
            <a:extLst>
              <a:ext uri="{FF2B5EF4-FFF2-40B4-BE49-F238E27FC236}">
                <a16:creationId xmlns:a16="http://schemas.microsoft.com/office/drawing/2014/main" id="{44BF1D9E-0738-D04E-B0FA-C9D827E3F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4566268"/>
            <a:ext cx="2027448" cy="1238996"/>
          </a:xfrm>
          <a:prstGeom prst="rect">
            <a:avLst/>
          </a:prstGeom>
        </p:spPr>
      </p:pic>
      <p:pic>
        <p:nvPicPr>
          <p:cNvPr id="4" name="Imagen 3">
            <a:extLst>
              <a:ext uri="{FF2B5EF4-FFF2-40B4-BE49-F238E27FC236}">
                <a16:creationId xmlns:a16="http://schemas.microsoft.com/office/drawing/2014/main" id="{EF2248F4-EE35-5245-9CF7-2CD4B046A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138" y="3174717"/>
            <a:ext cx="6745997" cy="1391551"/>
          </a:xfrm>
          <a:prstGeom prst="rect">
            <a:avLst/>
          </a:prstGeom>
        </p:spPr>
      </p:pic>
      <p:pic>
        <p:nvPicPr>
          <p:cNvPr id="5" name="Imagen 4">
            <a:extLst>
              <a:ext uri="{FF2B5EF4-FFF2-40B4-BE49-F238E27FC236}">
                <a16:creationId xmlns:a16="http://schemas.microsoft.com/office/drawing/2014/main" id="{682135A2-14AE-1E45-B682-65B91169C613}"/>
              </a:ext>
            </a:extLst>
          </p:cNvPr>
          <p:cNvPicPr>
            <a:picLocks noChangeAspect="1"/>
          </p:cNvPicPr>
          <p:nvPr/>
        </p:nvPicPr>
        <p:blipFill>
          <a:blip r:embed="rId5"/>
          <a:stretch>
            <a:fillRect/>
          </a:stretch>
        </p:blipFill>
        <p:spPr>
          <a:xfrm>
            <a:off x="443272" y="460657"/>
            <a:ext cx="8388424" cy="2436266"/>
          </a:xfrm>
          <a:prstGeom prst="rect">
            <a:avLst/>
          </a:prstGeom>
        </p:spPr>
      </p:pic>
      <p:sp>
        <p:nvSpPr>
          <p:cNvPr id="6" name="CuadroTexto 5">
            <a:extLst>
              <a:ext uri="{FF2B5EF4-FFF2-40B4-BE49-F238E27FC236}">
                <a16:creationId xmlns:a16="http://schemas.microsoft.com/office/drawing/2014/main" id="{B53181A3-253B-854D-A989-9A4473D24D08}"/>
              </a:ext>
            </a:extLst>
          </p:cNvPr>
          <p:cNvSpPr txBox="1"/>
          <p:nvPr/>
        </p:nvSpPr>
        <p:spPr>
          <a:xfrm>
            <a:off x="1403648" y="6239053"/>
            <a:ext cx="7200800" cy="646331"/>
          </a:xfrm>
          <a:prstGeom prst="rect">
            <a:avLst/>
          </a:prstGeom>
          <a:noFill/>
        </p:spPr>
        <p:txBody>
          <a:bodyPr wrap="square" rtlCol="0">
            <a:spAutoFit/>
          </a:bodyPr>
          <a:lstStyle/>
          <a:p>
            <a:r>
              <a:rPr lang="es-ES" sz="1200" b="1" dirty="0">
                <a:solidFill>
                  <a:srgbClr val="0070C0"/>
                </a:solidFill>
              </a:rPr>
              <a:t>William </a:t>
            </a:r>
            <a:r>
              <a:rPr lang="es-ES" sz="1200" b="1" dirty="0" err="1">
                <a:solidFill>
                  <a:srgbClr val="0070C0"/>
                </a:solidFill>
              </a:rPr>
              <a:t>Sandholm</a:t>
            </a:r>
            <a:r>
              <a:rPr lang="es-ES" sz="1200" b="1" dirty="0">
                <a:solidFill>
                  <a:srgbClr val="0070C0"/>
                </a:solidFill>
              </a:rPr>
              <a:t>, </a:t>
            </a:r>
            <a:r>
              <a:rPr lang="es-ES" sz="1200" b="1" dirty="0" err="1">
                <a:solidFill>
                  <a:srgbClr val="0070C0"/>
                </a:solidFill>
              </a:rPr>
              <a:t>Population</a:t>
            </a:r>
            <a:r>
              <a:rPr lang="es-ES" sz="1200" b="1" dirty="0">
                <a:solidFill>
                  <a:srgbClr val="0070C0"/>
                </a:solidFill>
              </a:rPr>
              <a:t> </a:t>
            </a:r>
            <a:r>
              <a:rPr lang="es-ES" sz="1200" b="1" dirty="0" err="1">
                <a:solidFill>
                  <a:srgbClr val="0070C0"/>
                </a:solidFill>
              </a:rPr>
              <a:t>games</a:t>
            </a:r>
            <a:r>
              <a:rPr lang="es-ES" sz="1200" b="1" dirty="0">
                <a:solidFill>
                  <a:srgbClr val="0070C0"/>
                </a:solidFill>
              </a:rPr>
              <a:t> and </a:t>
            </a:r>
            <a:r>
              <a:rPr lang="es-ES" sz="1200" b="1" dirty="0" err="1">
                <a:solidFill>
                  <a:srgbClr val="0070C0"/>
                </a:solidFill>
              </a:rPr>
              <a:t>evolutionary</a:t>
            </a:r>
            <a:r>
              <a:rPr lang="es-ES" sz="1200" b="1" dirty="0">
                <a:solidFill>
                  <a:srgbClr val="0070C0"/>
                </a:solidFill>
              </a:rPr>
              <a:t> </a:t>
            </a:r>
            <a:r>
              <a:rPr lang="es-ES" sz="1200" b="1" dirty="0" err="1">
                <a:solidFill>
                  <a:srgbClr val="0070C0"/>
                </a:solidFill>
              </a:rPr>
              <a:t>dynamics</a:t>
            </a:r>
            <a:r>
              <a:rPr lang="es-ES" sz="1200" b="1" dirty="0">
                <a:solidFill>
                  <a:srgbClr val="0070C0"/>
                </a:solidFill>
              </a:rPr>
              <a:t>, MIT </a:t>
            </a:r>
            <a:r>
              <a:rPr lang="es-ES" sz="1200" b="1" dirty="0" err="1">
                <a:solidFill>
                  <a:srgbClr val="0070C0"/>
                </a:solidFill>
              </a:rPr>
              <a:t>Press</a:t>
            </a:r>
            <a:r>
              <a:rPr lang="es-ES" sz="1200" b="1" dirty="0">
                <a:solidFill>
                  <a:srgbClr val="0070C0"/>
                </a:solidFill>
              </a:rPr>
              <a:t>, 2010</a:t>
            </a:r>
          </a:p>
          <a:p>
            <a:r>
              <a:rPr lang="es-CO" sz="1200" dirty="0" err="1"/>
              <a:t>Wu</a:t>
            </a:r>
            <a:r>
              <a:rPr lang="es-CO" sz="1200" dirty="0"/>
              <a:t>, D. Z. and R. S. and M. W. C. and R. L. and J. Tributes to Bill </a:t>
            </a:r>
            <a:r>
              <a:rPr lang="es-CO" sz="1200" dirty="0" err="1"/>
              <a:t>Sandholm</a:t>
            </a:r>
            <a:r>
              <a:rPr lang="es-CO" sz="1200" dirty="0"/>
              <a:t>. </a:t>
            </a:r>
            <a:r>
              <a:rPr lang="es-CO" sz="1200" i="1" dirty="0" err="1"/>
              <a:t>Journal</a:t>
            </a:r>
            <a:r>
              <a:rPr lang="es-CO" sz="1200" i="1" dirty="0"/>
              <a:t> of Dynamics and </a:t>
            </a:r>
            <a:r>
              <a:rPr lang="es-CO" sz="1200" i="1" dirty="0" err="1"/>
              <a:t>Games</a:t>
            </a:r>
            <a:r>
              <a:rPr lang="es-CO" sz="1200" i="1" dirty="0"/>
              <a:t>, 2022</a:t>
            </a:r>
            <a:endParaRPr lang="es-ES" sz="1200" b="1" dirty="0">
              <a:solidFill>
                <a:srgbClr val="0070C0"/>
              </a:solidFill>
            </a:endParaRPr>
          </a:p>
        </p:txBody>
      </p:sp>
    </p:spTree>
    <p:extLst>
      <p:ext uri="{BB962C8B-B14F-4D97-AF65-F5344CB8AC3E}">
        <p14:creationId xmlns:p14="http://schemas.microsoft.com/office/powerpoint/2010/main" val="2641167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3AF00CE-A408-4545-A071-54CF79061308}"/>
              </a:ext>
            </a:extLst>
          </p:cNvPr>
          <p:cNvSpPr>
            <a:spLocks noGrp="1"/>
          </p:cNvSpPr>
          <p:nvPr>
            <p:ph type="sldNum" sz="quarter" idx="10"/>
          </p:nvPr>
        </p:nvSpPr>
        <p:spPr/>
        <p:txBody>
          <a:bodyPr/>
          <a:lstStyle/>
          <a:p>
            <a:pPr>
              <a:defRPr/>
            </a:pPr>
            <a:fld id="{2A1B84A5-2BDB-264B-9781-B1A7ED558291}" type="slidenum">
              <a:rPr lang="es-ES" altLang="es-CO" smtClean="0"/>
              <a:pPr>
                <a:defRPr/>
              </a:pPr>
              <a:t>22</a:t>
            </a:fld>
            <a:endParaRPr lang="es-ES" altLang="es-CO"/>
          </a:p>
        </p:txBody>
      </p:sp>
      <p:pic>
        <p:nvPicPr>
          <p:cNvPr id="8" name="Imagen 7">
            <a:extLst>
              <a:ext uri="{FF2B5EF4-FFF2-40B4-BE49-F238E27FC236}">
                <a16:creationId xmlns:a16="http://schemas.microsoft.com/office/drawing/2014/main" id="{6A81399B-6ECF-5540-BE8D-82C7C01EB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4566268"/>
            <a:ext cx="2027448" cy="1238996"/>
          </a:xfrm>
          <a:prstGeom prst="rect">
            <a:avLst/>
          </a:prstGeom>
        </p:spPr>
      </p:pic>
      <p:pic>
        <p:nvPicPr>
          <p:cNvPr id="6" name="Imagen 5">
            <a:extLst>
              <a:ext uri="{FF2B5EF4-FFF2-40B4-BE49-F238E27FC236}">
                <a16:creationId xmlns:a16="http://schemas.microsoft.com/office/drawing/2014/main" id="{51C8F207-3912-3348-A114-BD60BCEBE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1772816"/>
            <a:ext cx="7365956" cy="3600400"/>
          </a:xfrm>
          <a:prstGeom prst="rect">
            <a:avLst/>
          </a:prstGeom>
        </p:spPr>
      </p:pic>
      <p:pic>
        <p:nvPicPr>
          <p:cNvPr id="3" name="Imagen 2">
            <a:extLst>
              <a:ext uri="{FF2B5EF4-FFF2-40B4-BE49-F238E27FC236}">
                <a16:creationId xmlns:a16="http://schemas.microsoft.com/office/drawing/2014/main" id="{8ACF6B9C-A12F-CF4F-BD18-D6D5E091C2EC}"/>
              </a:ext>
            </a:extLst>
          </p:cNvPr>
          <p:cNvPicPr>
            <a:picLocks noChangeAspect="1"/>
          </p:cNvPicPr>
          <p:nvPr/>
        </p:nvPicPr>
        <p:blipFill>
          <a:blip r:embed="rId5"/>
          <a:stretch>
            <a:fillRect/>
          </a:stretch>
        </p:blipFill>
        <p:spPr>
          <a:xfrm>
            <a:off x="221705" y="310422"/>
            <a:ext cx="8510669" cy="1022433"/>
          </a:xfrm>
          <a:prstGeom prst="rect">
            <a:avLst/>
          </a:prstGeom>
        </p:spPr>
      </p:pic>
      <p:sp>
        <p:nvSpPr>
          <p:cNvPr id="7" name="CuadroTexto 6">
            <a:extLst>
              <a:ext uri="{FF2B5EF4-FFF2-40B4-BE49-F238E27FC236}">
                <a16:creationId xmlns:a16="http://schemas.microsoft.com/office/drawing/2014/main" id="{9694F97C-F3F1-1F45-886D-0E3F74BC023A}"/>
              </a:ext>
            </a:extLst>
          </p:cNvPr>
          <p:cNvSpPr txBox="1"/>
          <p:nvPr/>
        </p:nvSpPr>
        <p:spPr>
          <a:xfrm>
            <a:off x="1403648" y="6239053"/>
            <a:ext cx="7200800" cy="646331"/>
          </a:xfrm>
          <a:prstGeom prst="rect">
            <a:avLst/>
          </a:prstGeom>
          <a:noFill/>
        </p:spPr>
        <p:txBody>
          <a:bodyPr wrap="square" rtlCol="0">
            <a:spAutoFit/>
          </a:bodyPr>
          <a:lstStyle/>
          <a:p>
            <a:r>
              <a:rPr lang="es-ES" sz="1200" b="1" dirty="0">
                <a:solidFill>
                  <a:srgbClr val="0070C0"/>
                </a:solidFill>
              </a:rPr>
              <a:t>William </a:t>
            </a:r>
            <a:r>
              <a:rPr lang="es-ES" sz="1200" b="1" dirty="0" err="1">
                <a:solidFill>
                  <a:srgbClr val="0070C0"/>
                </a:solidFill>
              </a:rPr>
              <a:t>Sandholm</a:t>
            </a:r>
            <a:r>
              <a:rPr lang="es-ES" sz="1200" b="1" dirty="0">
                <a:solidFill>
                  <a:srgbClr val="0070C0"/>
                </a:solidFill>
              </a:rPr>
              <a:t>, </a:t>
            </a:r>
            <a:r>
              <a:rPr lang="es-ES" sz="1200" b="1" dirty="0" err="1">
                <a:solidFill>
                  <a:srgbClr val="0070C0"/>
                </a:solidFill>
              </a:rPr>
              <a:t>Population</a:t>
            </a:r>
            <a:r>
              <a:rPr lang="es-ES" sz="1200" b="1" dirty="0">
                <a:solidFill>
                  <a:srgbClr val="0070C0"/>
                </a:solidFill>
              </a:rPr>
              <a:t> </a:t>
            </a:r>
            <a:r>
              <a:rPr lang="es-ES" sz="1200" b="1" dirty="0" err="1">
                <a:solidFill>
                  <a:srgbClr val="0070C0"/>
                </a:solidFill>
              </a:rPr>
              <a:t>games</a:t>
            </a:r>
            <a:r>
              <a:rPr lang="es-ES" sz="1200" b="1" dirty="0">
                <a:solidFill>
                  <a:srgbClr val="0070C0"/>
                </a:solidFill>
              </a:rPr>
              <a:t> and </a:t>
            </a:r>
            <a:r>
              <a:rPr lang="es-ES" sz="1200" b="1" dirty="0" err="1">
                <a:solidFill>
                  <a:srgbClr val="0070C0"/>
                </a:solidFill>
              </a:rPr>
              <a:t>evolutionary</a:t>
            </a:r>
            <a:r>
              <a:rPr lang="es-ES" sz="1200" b="1" dirty="0">
                <a:solidFill>
                  <a:srgbClr val="0070C0"/>
                </a:solidFill>
              </a:rPr>
              <a:t> </a:t>
            </a:r>
            <a:r>
              <a:rPr lang="es-ES" sz="1200" b="1" dirty="0" err="1">
                <a:solidFill>
                  <a:srgbClr val="0070C0"/>
                </a:solidFill>
              </a:rPr>
              <a:t>dynamics</a:t>
            </a:r>
            <a:r>
              <a:rPr lang="es-ES" sz="1200" b="1" dirty="0">
                <a:solidFill>
                  <a:srgbClr val="0070C0"/>
                </a:solidFill>
              </a:rPr>
              <a:t>, MIT </a:t>
            </a:r>
            <a:r>
              <a:rPr lang="es-ES" sz="1200" b="1" dirty="0" err="1">
                <a:solidFill>
                  <a:srgbClr val="0070C0"/>
                </a:solidFill>
              </a:rPr>
              <a:t>Press</a:t>
            </a:r>
            <a:r>
              <a:rPr lang="es-ES" sz="1200" b="1" dirty="0">
                <a:solidFill>
                  <a:srgbClr val="0070C0"/>
                </a:solidFill>
              </a:rPr>
              <a:t>, 2010</a:t>
            </a:r>
          </a:p>
          <a:p>
            <a:r>
              <a:rPr lang="es-CO" sz="1200" dirty="0" err="1"/>
              <a:t>Wu</a:t>
            </a:r>
            <a:r>
              <a:rPr lang="es-CO" sz="1200" dirty="0"/>
              <a:t>, D. Z. and R. S. and M. W. C. and R. L. and J. Tributes to Bill </a:t>
            </a:r>
            <a:r>
              <a:rPr lang="es-CO" sz="1200" dirty="0" err="1"/>
              <a:t>Sandholm</a:t>
            </a:r>
            <a:r>
              <a:rPr lang="es-CO" sz="1200" dirty="0"/>
              <a:t>. </a:t>
            </a:r>
            <a:r>
              <a:rPr lang="es-CO" sz="1200" i="1" dirty="0" err="1"/>
              <a:t>Journal</a:t>
            </a:r>
            <a:r>
              <a:rPr lang="es-CO" sz="1200" i="1" dirty="0"/>
              <a:t> of Dynamics and </a:t>
            </a:r>
            <a:r>
              <a:rPr lang="es-CO" sz="1200" i="1" dirty="0" err="1"/>
              <a:t>Games</a:t>
            </a:r>
            <a:r>
              <a:rPr lang="es-CO" sz="1200" i="1" dirty="0"/>
              <a:t>, 2022</a:t>
            </a:r>
            <a:endParaRPr lang="es-ES" sz="1200" b="1" dirty="0">
              <a:solidFill>
                <a:srgbClr val="0070C0"/>
              </a:solidFill>
            </a:endParaRPr>
          </a:p>
        </p:txBody>
      </p:sp>
    </p:spTree>
    <p:extLst>
      <p:ext uri="{BB962C8B-B14F-4D97-AF65-F5344CB8AC3E}">
        <p14:creationId xmlns:p14="http://schemas.microsoft.com/office/powerpoint/2010/main" val="220416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C1697F1-6EC7-AD40-89AD-8D587BEF55BD}"/>
              </a:ext>
            </a:extLst>
          </p:cNvPr>
          <p:cNvSpPr>
            <a:spLocks noGrp="1"/>
          </p:cNvSpPr>
          <p:nvPr>
            <p:ph type="sldNum" sz="quarter" idx="10"/>
          </p:nvPr>
        </p:nvSpPr>
        <p:spPr/>
        <p:txBody>
          <a:bodyPr/>
          <a:lstStyle/>
          <a:p>
            <a:pPr>
              <a:defRPr/>
            </a:pPr>
            <a:fld id="{2A1B84A5-2BDB-264B-9781-B1A7ED558291}" type="slidenum">
              <a:rPr lang="es-ES" altLang="es-CO" smtClean="0"/>
              <a:pPr>
                <a:defRPr/>
              </a:pPr>
              <a:t>23</a:t>
            </a:fld>
            <a:endParaRPr lang="es-ES" altLang="es-CO"/>
          </a:p>
        </p:txBody>
      </p:sp>
      <p:pic>
        <p:nvPicPr>
          <p:cNvPr id="5" name="Imagen 4">
            <a:extLst>
              <a:ext uri="{FF2B5EF4-FFF2-40B4-BE49-F238E27FC236}">
                <a16:creationId xmlns:a16="http://schemas.microsoft.com/office/drawing/2014/main" id="{62FA4ADF-05F5-1F4C-A91A-4AE241C4F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4566268"/>
            <a:ext cx="2027448" cy="1238996"/>
          </a:xfrm>
          <a:prstGeom prst="rect">
            <a:avLst/>
          </a:prstGeom>
        </p:spPr>
      </p:pic>
      <p:pic>
        <p:nvPicPr>
          <p:cNvPr id="7" name="Imagen 6">
            <a:extLst>
              <a:ext uri="{FF2B5EF4-FFF2-40B4-BE49-F238E27FC236}">
                <a16:creationId xmlns:a16="http://schemas.microsoft.com/office/drawing/2014/main" id="{30BE49EA-F20F-EF4E-91FF-D526FB9F1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700808"/>
            <a:ext cx="8052901" cy="3672662"/>
          </a:xfrm>
          <a:prstGeom prst="rect">
            <a:avLst/>
          </a:prstGeom>
        </p:spPr>
      </p:pic>
      <p:pic>
        <p:nvPicPr>
          <p:cNvPr id="3" name="Imagen 2">
            <a:extLst>
              <a:ext uri="{FF2B5EF4-FFF2-40B4-BE49-F238E27FC236}">
                <a16:creationId xmlns:a16="http://schemas.microsoft.com/office/drawing/2014/main" id="{6E86C627-0123-774A-8930-5FB40EC8611D}"/>
              </a:ext>
            </a:extLst>
          </p:cNvPr>
          <p:cNvPicPr>
            <a:picLocks noChangeAspect="1"/>
          </p:cNvPicPr>
          <p:nvPr/>
        </p:nvPicPr>
        <p:blipFill>
          <a:blip r:embed="rId5"/>
          <a:stretch>
            <a:fillRect/>
          </a:stretch>
        </p:blipFill>
        <p:spPr>
          <a:xfrm>
            <a:off x="293116" y="261925"/>
            <a:ext cx="8532440" cy="1025916"/>
          </a:xfrm>
          <a:prstGeom prst="rect">
            <a:avLst/>
          </a:prstGeom>
        </p:spPr>
      </p:pic>
      <p:sp>
        <p:nvSpPr>
          <p:cNvPr id="6" name="CuadroTexto 5">
            <a:extLst>
              <a:ext uri="{FF2B5EF4-FFF2-40B4-BE49-F238E27FC236}">
                <a16:creationId xmlns:a16="http://schemas.microsoft.com/office/drawing/2014/main" id="{355DAA5C-973B-A844-AD5B-AEF5BBEE456F}"/>
              </a:ext>
            </a:extLst>
          </p:cNvPr>
          <p:cNvSpPr txBox="1"/>
          <p:nvPr/>
        </p:nvSpPr>
        <p:spPr>
          <a:xfrm>
            <a:off x="1403648" y="6239053"/>
            <a:ext cx="7200800" cy="646331"/>
          </a:xfrm>
          <a:prstGeom prst="rect">
            <a:avLst/>
          </a:prstGeom>
          <a:noFill/>
        </p:spPr>
        <p:txBody>
          <a:bodyPr wrap="square" rtlCol="0">
            <a:spAutoFit/>
          </a:bodyPr>
          <a:lstStyle/>
          <a:p>
            <a:r>
              <a:rPr lang="es-ES" sz="1200" b="1" dirty="0">
                <a:solidFill>
                  <a:srgbClr val="0070C0"/>
                </a:solidFill>
              </a:rPr>
              <a:t>William </a:t>
            </a:r>
            <a:r>
              <a:rPr lang="es-ES" sz="1200" b="1" dirty="0" err="1">
                <a:solidFill>
                  <a:srgbClr val="0070C0"/>
                </a:solidFill>
              </a:rPr>
              <a:t>Sandholm</a:t>
            </a:r>
            <a:r>
              <a:rPr lang="es-ES" sz="1200" b="1" dirty="0">
                <a:solidFill>
                  <a:srgbClr val="0070C0"/>
                </a:solidFill>
              </a:rPr>
              <a:t>, </a:t>
            </a:r>
            <a:r>
              <a:rPr lang="es-ES" sz="1200" b="1" dirty="0" err="1">
                <a:solidFill>
                  <a:srgbClr val="0070C0"/>
                </a:solidFill>
              </a:rPr>
              <a:t>Population</a:t>
            </a:r>
            <a:r>
              <a:rPr lang="es-ES" sz="1200" b="1" dirty="0">
                <a:solidFill>
                  <a:srgbClr val="0070C0"/>
                </a:solidFill>
              </a:rPr>
              <a:t> </a:t>
            </a:r>
            <a:r>
              <a:rPr lang="es-ES" sz="1200" b="1" dirty="0" err="1">
                <a:solidFill>
                  <a:srgbClr val="0070C0"/>
                </a:solidFill>
              </a:rPr>
              <a:t>games</a:t>
            </a:r>
            <a:r>
              <a:rPr lang="es-ES" sz="1200" b="1" dirty="0">
                <a:solidFill>
                  <a:srgbClr val="0070C0"/>
                </a:solidFill>
              </a:rPr>
              <a:t> and </a:t>
            </a:r>
            <a:r>
              <a:rPr lang="es-ES" sz="1200" b="1" dirty="0" err="1">
                <a:solidFill>
                  <a:srgbClr val="0070C0"/>
                </a:solidFill>
              </a:rPr>
              <a:t>evolutionary</a:t>
            </a:r>
            <a:r>
              <a:rPr lang="es-ES" sz="1200" b="1" dirty="0">
                <a:solidFill>
                  <a:srgbClr val="0070C0"/>
                </a:solidFill>
              </a:rPr>
              <a:t> </a:t>
            </a:r>
            <a:r>
              <a:rPr lang="es-ES" sz="1200" b="1" dirty="0" err="1">
                <a:solidFill>
                  <a:srgbClr val="0070C0"/>
                </a:solidFill>
              </a:rPr>
              <a:t>dynamics</a:t>
            </a:r>
            <a:r>
              <a:rPr lang="es-ES" sz="1200" b="1" dirty="0">
                <a:solidFill>
                  <a:srgbClr val="0070C0"/>
                </a:solidFill>
              </a:rPr>
              <a:t>, MIT </a:t>
            </a:r>
            <a:r>
              <a:rPr lang="es-ES" sz="1200" b="1" dirty="0" err="1">
                <a:solidFill>
                  <a:srgbClr val="0070C0"/>
                </a:solidFill>
              </a:rPr>
              <a:t>Press</a:t>
            </a:r>
            <a:r>
              <a:rPr lang="es-ES" sz="1200" b="1" dirty="0">
                <a:solidFill>
                  <a:srgbClr val="0070C0"/>
                </a:solidFill>
              </a:rPr>
              <a:t>, 2010</a:t>
            </a:r>
          </a:p>
          <a:p>
            <a:r>
              <a:rPr lang="es-CO" sz="1200" dirty="0" err="1"/>
              <a:t>Wu</a:t>
            </a:r>
            <a:r>
              <a:rPr lang="es-CO" sz="1200" dirty="0"/>
              <a:t>, D. Z. and R. S. and M. W. C. and R. L. and J. Tributes to Bill </a:t>
            </a:r>
            <a:r>
              <a:rPr lang="es-CO" sz="1200" dirty="0" err="1"/>
              <a:t>Sandholm</a:t>
            </a:r>
            <a:r>
              <a:rPr lang="es-CO" sz="1200" dirty="0"/>
              <a:t>. </a:t>
            </a:r>
            <a:r>
              <a:rPr lang="es-CO" sz="1200" i="1" dirty="0" err="1"/>
              <a:t>Journal</a:t>
            </a:r>
            <a:r>
              <a:rPr lang="es-CO" sz="1200" i="1" dirty="0"/>
              <a:t> of Dynamics and </a:t>
            </a:r>
            <a:r>
              <a:rPr lang="es-CO" sz="1200" i="1" dirty="0" err="1"/>
              <a:t>Games</a:t>
            </a:r>
            <a:r>
              <a:rPr lang="es-CO" sz="1200" i="1" dirty="0"/>
              <a:t>, 2022</a:t>
            </a:r>
            <a:endParaRPr lang="es-ES" sz="1200" b="1" dirty="0">
              <a:solidFill>
                <a:srgbClr val="0070C0"/>
              </a:solidFill>
            </a:endParaRPr>
          </a:p>
        </p:txBody>
      </p:sp>
    </p:spTree>
    <p:extLst>
      <p:ext uri="{BB962C8B-B14F-4D97-AF65-F5344CB8AC3E}">
        <p14:creationId xmlns:p14="http://schemas.microsoft.com/office/powerpoint/2010/main" val="1509027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75FF2D7-65D7-0A47-986F-3DAD522E9A25}"/>
              </a:ext>
            </a:extLst>
          </p:cNvPr>
          <p:cNvSpPr>
            <a:spLocks noGrp="1"/>
          </p:cNvSpPr>
          <p:nvPr>
            <p:ph type="sldNum" sz="quarter" idx="10"/>
          </p:nvPr>
        </p:nvSpPr>
        <p:spPr/>
        <p:txBody>
          <a:bodyPr/>
          <a:lstStyle/>
          <a:p>
            <a:pPr>
              <a:defRPr/>
            </a:pPr>
            <a:fld id="{2A1B84A5-2BDB-264B-9781-B1A7ED558291}" type="slidenum">
              <a:rPr lang="es-ES" altLang="es-CO" smtClean="0"/>
              <a:pPr>
                <a:defRPr/>
              </a:pPr>
              <a:t>24</a:t>
            </a:fld>
            <a:endParaRPr lang="es-ES" altLang="es-CO"/>
          </a:p>
        </p:txBody>
      </p:sp>
      <p:sp>
        <p:nvSpPr>
          <p:cNvPr id="14" name="CuadroTexto 13">
            <a:extLst>
              <a:ext uri="{FF2B5EF4-FFF2-40B4-BE49-F238E27FC236}">
                <a16:creationId xmlns:a16="http://schemas.microsoft.com/office/drawing/2014/main" id="{272C3FF1-2A32-8A46-B76E-13CF01C2CD61}"/>
              </a:ext>
            </a:extLst>
          </p:cNvPr>
          <p:cNvSpPr txBox="1"/>
          <p:nvPr/>
        </p:nvSpPr>
        <p:spPr>
          <a:xfrm>
            <a:off x="1403648" y="6239053"/>
            <a:ext cx="7200800" cy="646331"/>
          </a:xfrm>
          <a:prstGeom prst="rect">
            <a:avLst/>
          </a:prstGeom>
          <a:noFill/>
        </p:spPr>
        <p:txBody>
          <a:bodyPr wrap="square" rtlCol="0">
            <a:spAutoFit/>
          </a:bodyPr>
          <a:lstStyle/>
          <a:p>
            <a:r>
              <a:rPr lang="es-ES" sz="1200" b="1" dirty="0">
                <a:solidFill>
                  <a:srgbClr val="0070C0"/>
                </a:solidFill>
              </a:rPr>
              <a:t>William </a:t>
            </a:r>
            <a:r>
              <a:rPr lang="es-ES" sz="1200" b="1" dirty="0" err="1">
                <a:solidFill>
                  <a:srgbClr val="0070C0"/>
                </a:solidFill>
              </a:rPr>
              <a:t>Sandholm</a:t>
            </a:r>
            <a:r>
              <a:rPr lang="es-ES" sz="1200" b="1" dirty="0">
                <a:solidFill>
                  <a:srgbClr val="0070C0"/>
                </a:solidFill>
              </a:rPr>
              <a:t>, </a:t>
            </a:r>
            <a:r>
              <a:rPr lang="es-ES" sz="1200" b="1" dirty="0" err="1">
                <a:solidFill>
                  <a:srgbClr val="0070C0"/>
                </a:solidFill>
              </a:rPr>
              <a:t>Population</a:t>
            </a:r>
            <a:r>
              <a:rPr lang="es-ES" sz="1200" b="1" dirty="0">
                <a:solidFill>
                  <a:srgbClr val="0070C0"/>
                </a:solidFill>
              </a:rPr>
              <a:t> </a:t>
            </a:r>
            <a:r>
              <a:rPr lang="es-ES" sz="1200" b="1" dirty="0" err="1">
                <a:solidFill>
                  <a:srgbClr val="0070C0"/>
                </a:solidFill>
              </a:rPr>
              <a:t>games</a:t>
            </a:r>
            <a:r>
              <a:rPr lang="es-ES" sz="1200" b="1" dirty="0">
                <a:solidFill>
                  <a:srgbClr val="0070C0"/>
                </a:solidFill>
              </a:rPr>
              <a:t> and </a:t>
            </a:r>
            <a:r>
              <a:rPr lang="es-ES" sz="1200" b="1" dirty="0" err="1">
                <a:solidFill>
                  <a:srgbClr val="0070C0"/>
                </a:solidFill>
              </a:rPr>
              <a:t>evolutionary</a:t>
            </a:r>
            <a:r>
              <a:rPr lang="es-ES" sz="1200" b="1" dirty="0">
                <a:solidFill>
                  <a:srgbClr val="0070C0"/>
                </a:solidFill>
              </a:rPr>
              <a:t> </a:t>
            </a:r>
            <a:r>
              <a:rPr lang="es-ES" sz="1200" b="1" dirty="0" err="1">
                <a:solidFill>
                  <a:srgbClr val="0070C0"/>
                </a:solidFill>
              </a:rPr>
              <a:t>dynamics</a:t>
            </a:r>
            <a:r>
              <a:rPr lang="es-ES" sz="1200" b="1" dirty="0">
                <a:solidFill>
                  <a:srgbClr val="0070C0"/>
                </a:solidFill>
              </a:rPr>
              <a:t>, MIT </a:t>
            </a:r>
            <a:r>
              <a:rPr lang="es-ES" sz="1200" b="1" dirty="0" err="1">
                <a:solidFill>
                  <a:srgbClr val="0070C0"/>
                </a:solidFill>
              </a:rPr>
              <a:t>Press</a:t>
            </a:r>
            <a:r>
              <a:rPr lang="es-ES" sz="1200" b="1" dirty="0">
                <a:solidFill>
                  <a:srgbClr val="0070C0"/>
                </a:solidFill>
              </a:rPr>
              <a:t>, 2010</a:t>
            </a:r>
          </a:p>
          <a:p>
            <a:r>
              <a:rPr lang="es-CO" sz="1200" dirty="0" err="1"/>
              <a:t>Wu</a:t>
            </a:r>
            <a:r>
              <a:rPr lang="es-CO" sz="1200" dirty="0"/>
              <a:t>, D. Z. and R. S. and M. W. C. and R. L. and J. Tributes to Bill </a:t>
            </a:r>
            <a:r>
              <a:rPr lang="es-CO" sz="1200" dirty="0" err="1"/>
              <a:t>Sandholm</a:t>
            </a:r>
            <a:r>
              <a:rPr lang="es-CO" sz="1200" dirty="0"/>
              <a:t>. </a:t>
            </a:r>
            <a:r>
              <a:rPr lang="es-CO" sz="1200" i="1" dirty="0" err="1"/>
              <a:t>Journal</a:t>
            </a:r>
            <a:r>
              <a:rPr lang="es-CO" sz="1200" i="1" dirty="0"/>
              <a:t> of Dynamics and </a:t>
            </a:r>
            <a:r>
              <a:rPr lang="es-CO" sz="1200" i="1" dirty="0" err="1"/>
              <a:t>Games</a:t>
            </a:r>
            <a:r>
              <a:rPr lang="es-CO" sz="1200" i="1" dirty="0"/>
              <a:t>, 2022</a:t>
            </a:r>
            <a:endParaRPr lang="es-ES" sz="1200" b="1" dirty="0">
              <a:solidFill>
                <a:srgbClr val="0070C0"/>
              </a:solidFill>
            </a:endParaRPr>
          </a:p>
        </p:txBody>
      </p:sp>
      <p:pic>
        <p:nvPicPr>
          <p:cNvPr id="6" name="Imagen 5">
            <a:extLst>
              <a:ext uri="{FF2B5EF4-FFF2-40B4-BE49-F238E27FC236}">
                <a16:creationId xmlns:a16="http://schemas.microsoft.com/office/drawing/2014/main" id="{CF6428D6-3C52-F14C-98A1-6AF213675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476672"/>
            <a:ext cx="7632848" cy="3481090"/>
          </a:xfrm>
          <a:prstGeom prst="rect">
            <a:avLst/>
          </a:prstGeom>
        </p:spPr>
      </p:pic>
      <p:pic>
        <p:nvPicPr>
          <p:cNvPr id="3" name="Imagen 2">
            <a:extLst>
              <a:ext uri="{FF2B5EF4-FFF2-40B4-BE49-F238E27FC236}">
                <a16:creationId xmlns:a16="http://schemas.microsoft.com/office/drawing/2014/main" id="{EF553187-A6C7-114E-A1F2-2D13B690C293}"/>
              </a:ext>
            </a:extLst>
          </p:cNvPr>
          <p:cNvPicPr>
            <a:picLocks noChangeAspect="1"/>
          </p:cNvPicPr>
          <p:nvPr/>
        </p:nvPicPr>
        <p:blipFill>
          <a:blip r:embed="rId4"/>
          <a:stretch>
            <a:fillRect/>
          </a:stretch>
        </p:blipFill>
        <p:spPr>
          <a:xfrm>
            <a:off x="179512" y="4288793"/>
            <a:ext cx="8748464" cy="1300447"/>
          </a:xfrm>
          <a:prstGeom prst="rect">
            <a:avLst/>
          </a:prstGeom>
        </p:spPr>
      </p:pic>
    </p:spTree>
    <p:extLst>
      <p:ext uri="{BB962C8B-B14F-4D97-AF65-F5344CB8AC3E}">
        <p14:creationId xmlns:p14="http://schemas.microsoft.com/office/powerpoint/2010/main" val="985170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64263E3-D88C-B14E-BDF7-D3F964D07E79}"/>
              </a:ext>
            </a:extLst>
          </p:cNvPr>
          <p:cNvSpPr>
            <a:spLocks noGrp="1"/>
          </p:cNvSpPr>
          <p:nvPr>
            <p:ph type="title"/>
          </p:nvPr>
        </p:nvSpPr>
        <p:spPr>
          <a:xfrm>
            <a:off x="457200" y="274638"/>
            <a:ext cx="8229600" cy="875794"/>
          </a:xfrm>
        </p:spPr>
        <p:txBody>
          <a:bodyPr/>
          <a:lstStyle/>
          <a:p>
            <a:r>
              <a:rPr lang="es-CO" dirty="0"/>
              <a:t>General </a:t>
            </a:r>
            <a:r>
              <a:rPr lang="es-CO" dirty="0" err="1"/>
              <a:t>Structure</a:t>
            </a:r>
            <a:endParaRPr lang="es-CO" dirty="0"/>
          </a:p>
        </p:txBody>
      </p:sp>
      <p:sp>
        <p:nvSpPr>
          <p:cNvPr id="2" name="Marcador de número de diapositiva 1">
            <a:extLst>
              <a:ext uri="{FF2B5EF4-FFF2-40B4-BE49-F238E27FC236}">
                <a16:creationId xmlns:a16="http://schemas.microsoft.com/office/drawing/2014/main" id="{47FC5062-0BEC-3A4A-B64B-050544E1F981}"/>
              </a:ext>
            </a:extLst>
          </p:cNvPr>
          <p:cNvSpPr>
            <a:spLocks noGrp="1"/>
          </p:cNvSpPr>
          <p:nvPr>
            <p:ph type="sldNum" sz="quarter" idx="10"/>
          </p:nvPr>
        </p:nvSpPr>
        <p:spPr/>
        <p:txBody>
          <a:bodyPr/>
          <a:lstStyle/>
          <a:p>
            <a:pPr>
              <a:defRPr/>
            </a:pPr>
            <a:fld id="{2A1B84A5-2BDB-264B-9781-B1A7ED558291}" type="slidenum">
              <a:rPr lang="es-ES" altLang="es-CO" smtClean="0"/>
              <a:pPr>
                <a:defRPr/>
              </a:pPr>
              <a:t>25</a:t>
            </a:fld>
            <a:endParaRPr lang="es-ES" altLang="es-CO"/>
          </a:p>
        </p:txBody>
      </p:sp>
      <p:pic>
        <p:nvPicPr>
          <p:cNvPr id="4" name="Imagen 3">
            <a:extLst>
              <a:ext uri="{FF2B5EF4-FFF2-40B4-BE49-F238E27FC236}">
                <a16:creationId xmlns:a16="http://schemas.microsoft.com/office/drawing/2014/main" id="{C1E8A58A-264A-CC4F-8FC8-94B7C23D1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1150432"/>
            <a:ext cx="5919392" cy="4726840"/>
          </a:xfrm>
          <a:prstGeom prst="rect">
            <a:avLst/>
          </a:prstGeom>
        </p:spPr>
      </p:pic>
      <p:sp>
        <p:nvSpPr>
          <p:cNvPr id="7" name="CuadroTexto 6">
            <a:extLst>
              <a:ext uri="{FF2B5EF4-FFF2-40B4-BE49-F238E27FC236}">
                <a16:creationId xmlns:a16="http://schemas.microsoft.com/office/drawing/2014/main" id="{2F8153A5-7090-8649-A2A8-A5315EFE471D}"/>
              </a:ext>
            </a:extLst>
          </p:cNvPr>
          <p:cNvSpPr txBox="1"/>
          <p:nvPr/>
        </p:nvSpPr>
        <p:spPr>
          <a:xfrm>
            <a:off x="1547664" y="6146720"/>
            <a:ext cx="7128792" cy="738664"/>
          </a:xfrm>
          <a:prstGeom prst="rect">
            <a:avLst/>
          </a:prstGeom>
          <a:noFill/>
        </p:spPr>
        <p:txBody>
          <a:bodyPr wrap="square" rtlCol="0">
            <a:spAutoFit/>
          </a:bodyPr>
          <a:lstStyle/>
          <a:p>
            <a:r>
              <a:rPr lang="es-CO" sz="1050" dirty="0"/>
              <a:t>J. </a:t>
            </a:r>
            <a:r>
              <a:rPr lang="es-CO" sz="1050" dirty="0" err="1"/>
              <a:t>Martinez-Piazuelo</a:t>
            </a:r>
            <a:r>
              <a:rPr lang="es-CO" sz="1050" dirty="0"/>
              <a:t>, </a:t>
            </a:r>
            <a:r>
              <a:rPr lang="es-CO" sz="1050" dirty="0" err="1"/>
              <a:t>C.Ocampo-Martinez</a:t>
            </a:r>
            <a:r>
              <a:rPr lang="es-CO" sz="1050" dirty="0"/>
              <a:t>, </a:t>
            </a:r>
            <a:r>
              <a:rPr lang="es-CO" sz="1050" b="1" dirty="0"/>
              <a:t>NQS</a:t>
            </a:r>
            <a:r>
              <a:rPr lang="es-CO" sz="1050" dirty="0"/>
              <a:t>, </a:t>
            </a:r>
            <a:r>
              <a:rPr lang="es-CO" sz="1050" dirty="0" err="1"/>
              <a:t>Distributed</a:t>
            </a:r>
            <a:r>
              <a:rPr lang="es-CO" sz="1050" dirty="0"/>
              <a:t> Nash </a:t>
            </a:r>
            <a:r>
              <a:rPr lang="es-CO" sz="1050" dirty="0" err="1"/>
              <a:t>Equilibrium</a:t>
            </a:r>
            <a:r>
              <a:rPr lang="es-CO" sz="1050" dirty="0"/>
              <a:t> </a:t>
            </a:r>
            <a:r>
              <a:rPr lang="es-CO" sz="1050" dirty="0" err="1"/>
              <a:t>Seeking</a:t>
            </a:r>
            <a:r>
              <a:rPr lang="es-CO" sz="1050" dirty="0"/>
              <a:t> in </a:t>
            </a:r>
            <a:r>
              <a:rPr lang="es-CO" sz="1050" dirty="0" err="1"/>
              <a:t>Strongly</a:t>
            </a:r>
            <a:r>
              <a:rPr lang="es-CO" sz="1050" dirty="0"/>
              <a:t> </a:t>
            </a:r>
            <a:r>
              <a:rPr lang="es-CO" sz="1050" dirty="0" err="1"/>
              <a:t>Contractive</a:t>
            </a:r>
            <a:r>
              <a:rPr lang="es-CO" sz="1050" dirty="0"/>
              <a:t> </a:t>
            </a:r>
            <a:r>
              <a:rPr lang="es-CO" sz="1050" dirty="0" err="1"/>
              <a:t>Aggregative</a:t>
            </a:r>
            <a:r>
              <a:rPr lang="es-CO" sz="1050" dirty="0"/>
              <a:t> </a:t>
            </a:r>
            <a:r>
              <a:rPr lang="es-CO" sz="1050" dirty="0" err="1"/>
              <a:t>Population</a:t>
            </a:r>
            <a:r>
              <a:rPr lang="es-CO" sz="1050" dirty="0"/>
              <a:t> </a:t>
            </a:r>
            <a:r>
              <a:rPr lang="es-CO" sz="1050" dirty="0" err="1"/>
              <a:t>Games</a:t>
            </a:r>
            <a:r>
              <a:rPr lang="es-CO" sz="1050" dirty="0"/>
              <a:t>, </a:t>
            </a:r>
            <a:r>
              <a:rPr lang="es-CO" sz="1050" dirty="0" err="1"/>
              <a:t>Submitted</a:t>
            </a:r>
            <a:r>
              <a:rPr lang="es-CO" sz="1050" dirty="0"/>
              <a:t> IEEE </a:t>
            </a:r>
            <a:r>
              <a:rPr lang="es-CO" sz="1050" dirty="0" err="1"/>
              <a:t>Transactions</a:t>
            </a:r>
            <a:r>
              <a:rPr lang="es-CO" sz="1050" dirty="0"/>
              <a:t> </a:t>
            </a:r>
            <a:r>
              <a:rPr lang="es-CO" sz="1050" dirty="0" err="1"/>
              <a:t>on</a:t>
            </a:r>
            <a:r>
              <a:rPr lang="es-CO" sz="1050" dirty="0"/>
              <a:t> </a:t>
            </a:r>
            <a:r>
              <a:rPr lang="es-CO" sz="1050" dirty="0" err="1"/>
              <a:t>Automatic</a:t>
            </a:r>
            <a:r>
              <a:rPr lang="es-CO" sz="1050" dirty="0"/>
              <a:t> Control, 2022</a:t>
            </a:r>
          </a:p>
          <a:p>
            <a:r>
              <a:rPr lang="es-CO" sz="1050" dirty="0"/>
              <a:t>S. Park, N. C. </a:t>
            </a:r>
            <a:r>
              <a:rPr lang="es-CO" sz="1050" dirty="0" err="1"/>
              <a:t>Martins</a:t>
            </a:r>
            <a:r>
              <a:rPr lang="es-CO" sz="1050" dirty="0"/>
              <a:t>, and J. S. </a:t>
            </a:r>
            <a:r>
              <a:rPr lang="es-CO" sz="1050" dirty="0" err="1"/>
              <a:t>Shamma</a:t>
            </a:r>
            <a:r>
              <a:rPr lang="es-CO" sz="1050" dirty="0"/>
              <a:t>, “</a:t>
            </a:r>
            <a:r>
              <a:rPr lang="es-CO" sz="1050" dirty="0" err="1"/>
              <a:t>From</a:t>
            </a:r>
            <a:r>
              <a:rPr lang="es-CO" sz="1050" dirty="0"/>
              <a:t> </a:t>
            </a:r>
            <a:r>
              <a:rPr lang="es-CO" sz="1050" dirty="0" err="1"/>
              <a:t>population</a:t>
            </a:r>
            <a:r>
              <a:rPr lang="es-CO" sz="1050" dirty="0"/>
              <a:t> </a:t>
            </a:r>
            <a:r>
              <a:rPr lang="es-CO" sz="1050" dirty="0" err="1"/>
              <a:t>games</a:t>
            </a:r>
            <a:r>
              <a:rPr lang="es-CO" sz="1050" dirty="0"/>
              <a:t> to </a:t>
            </a:r>
            <a:r>
              <a:rPr lang="es-CO" sz="1050" dirty="0" err="1"/>
              <a:t>payoff</a:t>
            </a:r>
            <a:r>
              <a:rPr lang="es-CO" sz="1050" dirty="0"/>
              <a:t> </a:t>
            </a:r>
            <a:r>
              <a:rPr lang="es-CO" sz="1050" dirty="0" err="1"/>
              <a:t>dynamics</a:t>
            </a:r>
            <a:r>
              <a:rPr lang="es-CO" sz="1050" dirty="0"/>
              <a:t> </a:t>
            </a:r>
            <a:r>
              <a:rPr lang="es-CO" sz="1050" dirty="0" err="1"/>
              <a:t>models</a:t>
            </a:r>
            <a:r>
              <a:rPr lang="es-CO" sz="1050" dirty="0"/>
              <a:t>: A </a:t>
            </a:r>
            <a:r>
              <a:rPr lang="es-CO" sz="1050" dirty="0" err="1"/>
              <a:t>passivity-based</a:t>
            </a:r>
            <a:r>
              <a:rPr lang="es-CO" sz="1050" dirty="0"/>
              <a:t> </a:t>
            </a:r>
            <a:r>
              <a:rPr lang="es-CO" sz="1050" dirty="0" err="1"/>
              <a:t>approach</a:t>
            </a:r>
            <a:r>
              <a:rPr lang="es-CO" sz="1050" dirty="0"/>
              <a:t>,” in </a:t>
            </a:r>
            <a:r>
              <a:rPr lang="es-CO" sz="1050" i="1" dirty="0" err="1"/>
              <a:t>Proceedings</a:t>
            </a:r>
            <a:r>
              <a:rPr lang="es-CO" sz="1050" i="1" dirty="0"/>
              <a:t> of </a:t>
            </a:r>
            <a:r>
              <a:rPr lang="es-CO" sz="1050" i="1" dirty="0" err="1"/>
              <a:t>the</a:t>
            </a:r>
            <a:r>
              <a:rPr lang="es-CO" sz="1050" i="1" dirty="0"/>
              <a:t> 58th IEEE </a:t>
            </a:r>
            <a:r>
              <a:rPr lang="es-CO" sz="1050" i="1" dirty="0" err="1"/>
              <a:t>Conference</a:t>
            </a:r>
            <a:r>
              <a:rPr lang="es-CO" sz="1050" i="1" dirty="0"/>
              <a:t> </a:t>
            </a:r>
            <a:r>
              <a:rPr lang="es-CO" sz="1050" i="1" dirty="0" err="1"/>
              <a:t>on</a:t>
            </a:r>
            <a:r>
              <a:rPr lang="es-CO" sz="1050" i="1" dirty="0"/>
              <a:t> </a:t>
            </a:r>
            <a:r>
              <a:rPr lang="es-CO" sz="1050" i="1" dirty="0" err="1"/>
              <a:t>Decision</a:t>
            </a:r>
            <a:r>
              <a:rPr lang="es-CO" sz="1050" i="1" dirty="0"/>
              <a:t> and Control (CDC)</a:t>
            </a:r>
            <a:r>
              <a:rPr lang="es-CO" sz="1050" dirty="0"/>
              <a:t>, 2019, pp. 6584–6601. </a:t>
            </a:r>
          </a:p>
        </p:txBody>
      </p:sp>
    </p:spTree>
    <p:extLst>
      <p:ext uri="{BB962C8B-B14F-4D97-AF65-F5344CB8AC3E}">
        <p14:creationId xmlns:p14="http://schemas.microsoft.com/office/powerpoint/2010/main" val="3234964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214351" y="1412776"/>
            <a:ext cx="1164117" cy="1908199"/>
            <a:chOff x="3978050" y="3931363"/>
            <a:chExt cx="1164117" cy="1908199"/>
          </a:xfrm>
        </p:grpSpPr>
        <p:pic>
          <p:nvPicPr>
            <p:cNvPr id="1026" name="Picture 2" descr="Image result for nrel energy systems integ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5234" b="89363"/>
            <a:stretch/>
          </p:blipFill>
          <p:spPr bwMode="auto">
            <a:xfrm>
              <a:off x="3980534" y="3931363"/>
              <a:ext cx="1161633" cy="514139"/>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Image result for nrel energy systems integrati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5234" t="65806" b="5994"/>
            <a:stretch/>
          </p:blipFill>
          <p:spPr bwMode="auto">
            <a:xfrm>
              <a:off x="3978050" y="4476481"/>
              <a:ext cx="1161633" cy="136308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8" name="Agrupar 17"/>
          <p:cNvGrpSpPr/>
          <p:nvPr/>
        </p:nvGrpSpPr>
        <p:grpSpPr>
          <a:xfrm>
            <a:off x="1471409" y="2066325"/>
            <a:ext cx="2648522" cy="650560"/>
            <a:chOff x="1471409" y="2478333"/>
            <a:chExt cx="2648522" cy="650560"/>
          </a:xfrm>
        </p:grpSpPr>
        <p:grpSp>
          <p:nvGrpSpPr>
            <p:cNvPr id="14" name="Agrupar 13"/>
            <p:cNvGrpSpPr/>
            <p:nvPr/>
          </p:nvGrpSpPr>
          <p:grpSpPr>
            <a:xfrm>
              <a:off x="2075455" y="2478333"/>
              <a:ext cx="2044476" cy="650560"/>
              <a:chOff x="2090943" y="2354413"/>
              <a:chExt cx="2044476" cy="650560"/>
            </a:xfrm>
          </p:grpSpPr>
          <p:sp>
            <p:nvSpPr>
              <p:cNvPr id="5" name="Rectángulo 4"/>
              <p:cNvSpPr/>
              <p:nvPr/>
            </p:nvSpPr>
            <p:spPr>
              <a:xfrm>
                <a:off x="2090943" y="2354413"/>
                <a:ext cx="2044476" cy="65056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p:cNvSpPr txBox="1"/>
              <p:nvPr/>
            </p:nvSpPr>
            <p:spPr>
              <a:xfrm>
                <a:off x="2763381" y="2512992"/>
                <a:ext cx="671979" cy="369332"/>
              </a:xfrm>
              <a:prstGeom prst="rect">
                <a:avLst/>
              </a:prstGeom>
              <a:noFill/>
            </p:spPr>
            <p:txBody>
              <a:bodyPr wrap="none" rtlCol="0">
                <a:spAutoFit/>
              </a:bodyPr>
              <a:lstStyle/>
              <a:p>
                <a:r>
                  <a:rPr lang="es-ES" dirty="0"/>
                  <a:t>DRA</a:t>
                </a:r>
              </a:p>
            </p:txBody>
          </p:sp>
        </p:grpSp>
        <p:sp>
          <p:nvSpPr>
            <p:cNvPr id="13" name="Flecha derecha 12"/>
            <p:cNvSpPr/>
            <p:nvPr/>
          </p:nvSpPr>
          <p:spPr>
            <a:xfrm>
              <a:off x="1471409" y="2664203"/>
              <a:ext cx="573068" cy="2633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2" name="Agrupar 21"/>
          <p:cNvGrpSpPr/>
          <p:nvPr/>
        </p:nvGrpSpPr>
        <p:grpSpPr>
          <a:xfrm>
            <a:off x="4228351" y="1486393"/>
            <a:ext cx="4667158" cy="1898177"/>
            <a:chOff x="4228351" y="1898401"/>
            <a:chExt cx="4667158" cy="1898177"/>
          </a:xfrm>
        </p:grpSpPr>
        <p:sp>
          <p:nvSpPr>
            <p:cNvPr id="15" name="Flecha derecha 14"/>
            <p:cNvSpPr/>
            <p:nvPr/>
          </p:nvSpPr>
          <p:spPr>
            <a:xfrm>
              <a:off x="4228351" y="2661709"/>
              <a:ext cx="663519" cy="29679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1" name="Imagen 20" descr="Captura de pantalla 2017-06-20 a las 11.17.2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534" y="1898401"/>
              <a:ext cx="3893975" cy="1898177"/>
            </a:xfrm>
            <a:prstGeom prst="rect">
              <a:avLst/>
            </a:prstGeom>
          </p:spPr>
        </p:pic>
      </p:grpSp>
      <p:sp>
        <p:nvSpPr>
          <p:cNvPr id="3" name="Marcador de número de diapositiva 2">
            <a:extLst>
              <a:ext uri="{FF2B5EF4-FFF2-40B4-BE49-F238E27FC236}">
                <a16:creationId xmlns:a16="http://schemas.microsoft.com/office/drawing/2014/main" id="{887B953A-C8E3-EB45-997B-73CF3F97963C}"/>
              </a:ext>
            </a:extLst>
          </p:cNvPr>
          <p:cNvSpPr>
            <a:spLocks noGrp="1"/>
          </p:cNvSpPr>
          <p:nvPr>
            <p:ph type="sldNum" sz="quarter" idx="10"/>
          </p:nvPr>
        </p:nvSpPr>
        <p:spPr/>
        <p:txBody>
          <a:bodyPr/>
          <a:lstStyle/>
          <a:p>
            <a:pPr>
              <a:defRPr/>
            </a:pPr>
            <a:fld id="{44CEE10E-986F-AC42-A31B-29AE5EBA5523}" type="slidenum">
              <a:rPr lang="es-ES" altLang="es-CO" smtClean="0"/>
              <a:pPr>
                <a:defRPr/>
              </a:pPr>
              <a:t>26</a:t>
            </a:fld>
            <a:endParaRPr lang="es-ES" altLang="es-CO"/>
          </a:p>
        </p:txBody>
      </p:sp>
      <p:sp>
        <p:nvSpPr>
          <p:cNvPr id="19" name="Título 5">
            <a:extLst>
              <a:ext uri="{FF2B5EF4-FFF2-40B4-BE49-F238E27FC236}">
                <a16:creationId xmlns:a16="http://schemas.microsoft.com/office/drawing/2014/main" id="{E7980AFC-D6FE-5E44-86FB-DCC4F9EFABB6}"/>
              </a:ext>
            </a:extLst>
          </p:cNvPr>
          <p:cNvSpPr txBox="1">
            <a:spLocks/>
          </p:cNvSpPr>
          <p:nvPr/>
        </p:nvSpPr>
        <p:spPr bwMode="auto">
          <a:xfrm>
            <a:off x="457200" y="274638"/>
            <a:ext cx="8229600" cy="70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rgbClr val="000099"/>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s-CO" dirty="0" err="1"/>
              <a:t>Approach</a:t>
            </a:r>
            <a:r>
              <a:rPr lang="es-CO" dirty="0"/>
              <a:t> </a:t>
            </a:r>
            <a:endParaRPr lang="es-CO" kern="0" dirty="0"/>
          </a:p>
        </p:txBody>
      </p:sp>
      <p:sp>
        <p:nvSpPr>
          <p:cNvPr id="20" name="CuadroTexto 19">
            <a:extLst>
              <a:ext uri="{FF2B5EF4-FFF2-40B4-BE49-F238E27FC236}">
                <a16:creationId xmlns:a16="http://schemas.microsoft.com/office/drawing/2014/main" id="{A31D81C1-B9AF-0B46-AE49-E6219B553ACE}"/>
              </a:ext>
            </a:extLst>
          </p:cNvPr>
          <p:cNvSpPr txBox="1"/>
          <p:nvPr/>
        </p:nvSpPr>
        <p:spPr>
          <a:xfrm>
            <a:off x="1547664" y="6165304"/>
            <a:ext cx="7272808" cy="738664"/>
          </a:xfrm>
          <a:prstGeom prst="rect">
            <a:avLst/>
          </a:prstGeom>
          <a:noFill/>
        </p:spPr>
        <p:txBody>
          <a:bodyPr wrap="square" rtlCol="0">
            <a:spAutoFit/>
          </a:bodyPr>
          <a:lstStyle/>
          <a:p>
            <a:r>
              <a:rPr lang="es-CO" sz="1050" dirty="0" err="1"/>
              <a:t>G.Obando</a:t>
            </a:r>
            <a:r>
              <a:rPr lang="es-CO" sz="1050" dirty="0"/>
              <a:t>, </a:t>
            </a:r>
            <a:r>
              <a:rPr lang="es-CO" sz="1050" b="1" dirty="0"/>
              <a:t>NQS</a:t>
            </a:r>
            <a:r>
              <a:rPr lang="es-CO" sz="1050" dirty="0"/>
              <a:t>, </a:t>
            </a:r>
            <a:r>
              <a:rPr lang="es-CO" sz="1050" dirty="0" err="1"/>
              <a:t>C.Ocampo-Martinez</a:t>
            </a:r>
            <a:r>
              <a:rPr lang="es-CO" sz="1050" dirty="0"/>
              <a:t>, </a:t>
            </a:r>
            <a:r>
              <a:rPr lang="es-CO" sz="1050" dirty="0" err="1"/>
              <a:t>Decentralized</a:t>
            </a:r>
            <a:r>
              <a:rPr lang="es-CO" sz="1050" dirty="0"/>
              <a:t> Control </a:t>
            </a:r>
            <a:r>
              <a:rPr lang="es-CO" sz="1050" dirty="0" err="1"/>
              <a:t>for</a:t>
            </a:r>
            <a:r>
              <a:rPr lang="es-CO" sz="1050" dirty="0"/>
              <a:t> </a:t>
            </a:r>
            <a:r>
              <a:rPr lang="es-CO" sz="1050" dirty="0" err="1"/>
              <a:t>Urban</a:t>
            </a:r>
            <a:r>
              <a:rPr lang="es-CO" sz="1050" dirty="0"/>
              <a:t> </a:t>
            </a:r>
            <a:r>
              <a:rPr lang="es-CO" sz="1050" dirty="0" err="1"/>
              <a:t>Drainage</a:t>
            </a:r>
            <a:r>
              <a:rPr lang="es-CO" sz="1050" dirty="0"/>
              <a:t> </a:t>
            </a:r>
            <a:r>
              <a:rPr lang="es-CO" sz="1050" dirty="0" err="1"/>
              <a:t>Systems</a:t>
            </a:r>
            <a:r>
              <a:rPr lang="es-CO" sz="1050" dirty="0"/>
              <a:t> </a:t>
            </a:r>
            <a:r>
              <a:rPr lang="es-CO" sz="1050" dirty="0" err="1"/>
              <a:t>using</a:t>
            </a:r>
            <a:r>
              <a:rPr lang="es-CO" sz="1050" dirty="0"/>
              <a:t> </a:t>
            </a:r>
            <a:r>
              <a:rPr lang="es-CO" sz="1050" dirty="0" err="1"/>
              <a:t>Replicator</a:t>
            </a:r>
            <a:r>
              <a:rPr lang="es-CO" sz="1050" dirty="0"/>
              <a:t> Dynamics. </a:t>
            </a:r>
            <a:r>
              <a:rPr lang="es-CO" sz="1050" i="1" dirty="0"/>
              <a:t>IEEE </a:t>
            </a:r>
            <a:r>
              <a:rPr lang="es-CO" sz="1050" i="1" dirty="0" err="1"/>
              <a:t>Acces</a:t>
            </a:r>
            <a:r>
              <a:rPr lang="es-CO" sz="1050" i="1" dirty="0"/>
              <a:t>, </a:t>
            </a:r>
            <a:r>
              <a:rPr lang="es-CO" sz="1050" dirty="0"/>
              <a:t>2022.</a:t>
            </a:r>
          </a:p>
          <a:p>
            <a:r>
              <a:rPr lang="es-CO" sz="1050" dirty="0" err="1"/>
              <a:t>J.Martinez-Piazuelo</a:t>
            </a:r>
            <a:r>
              <a:rPr lang="es-CO" sz="1050" dirty="0"/>
              <a:t>, </a:t>
            </a:r>
            <a:r>
              <a:rPr lang="es-CO" sz="1050" b="1" dirty="0"/>
              <a:t>NQS</a:t>
            </a:r>
            <a:r>
              <a:rPr lang="es-CO" sz="1050" dirty="0"/>
              <a:t>, </a:t>
            </a:r>
            <a:r>
              <a:rPr lang="es-CO" sz="1050" dirty="0" err="1"/>
              <a:t>C.Ocampo-Martinez</a:t>
            </a:r>
            <a:r>
              <a:rPr lang="es-CO" sz="1050" dirty="0"/>
              <a:t>, A </a:t>
            </a:r>
            <a:r>
              <a:rPr lang="es-CO" sz="1050" dirty="0" err="1"/>
              <a:t>Payoff</a:t>
            </a:r>
            <a:r>
              <a:rPr lang="es-CO" sz="1050" dirty="0"/>
              <a:t> Dynamics </a:t>
            </a:r>
            <a:r>
              <a:rPr lang="es-CO" sz="1050" dirty="0" err="1"/>
              <a:t>Model</a:t>
            </a:r>
            <a:r>
              <a:rPr lang="es-CO" sz="1050" dirty="0"/>
              <a:t> </a:t>
            </a:r>
            <a:r>
              <a:rPr lang="es-CO" sz="1050" dirty="0" err="1"/>
              <a:t>for</a:t>
            </a:r>
            <a:r>
              <a:rPr lang="es-CO" sz="1050" dirty="0"/>
              <a:t> </a:t>
            </a:r>
            <a:r>
              <a:rPr lang="es-CO" sz="1050" dirty="0" err="1"/>
              <a:t>Equality-Constrained</a:t>
            </a:r>
            <a:r>
              <a:rPr lang="es-CO" sz="1050" dirty="0"/>
              <a:t> </a:t>
            </a:r>
            <a:r>
              <a:rPr lang="es-CO" sz="1050" dirty="0" err="1"/>
              <a:t>Population</a:t>
            </a:r>
            <a:r>
              <a:rPr lang="es-CO" sz="1050" dirty="0"/>
              <a:t> </a:t>
            </a:r>
            <a:r>
              <a:rPr lang="es-CO" sz="1050" dirty="0" err="1"/>
              <a:t>Games</a:t>
            </a:r>
            <a:r>
              <a:rPr lang="es-CO" sz="1050" dirty="0"/>
              <a:t>. </a:t>
            </a:r>
            <a:r>
              <a:rPr lang="es-CO" sz="1050" i="1" dirty="0"/>
              <a:t>IEEE Control </a:t>
            </a:r>
            <a:r>
              <a:rPr lang="es-CO" sz="1050" i="1" dirty="0" err="1"/>
              <a:t>Syst</a:t>
            </a:r>
            <a:r>
              <a:rPr lang="es-CO" sz="1050" i="1" dirty="0"/>
              <a:t> </a:t>
            </a:r>
            <a:r>
              <a:rPr lang="es-CO" sz="1050" i="1" dirty="0" err="1"/>
              <a:t>Lett</a:t>
            </a:r>
            <a:r>
              <a:rPr lang="es-CO" sz="1050" dirty="0"/>
              <a:t> </a:t>
            </a:r>
            <a:r>
              <a:rPr lang="es-CO" sz="1050" b="1" dirty="0"/>
              <a:t>6</a:t>
            </a:r>
            <a:r>
              <a:rPr lang="es-CO" sz="1050" dirty="0"/>
              <a:t>, 530–535 (2022).</a:t>
            </a:r>
            <a:endParaRPr lang="es-ES" sz="1050" dirty="0"/>
          </a:p>
        </p:txBody>
      </p:sp>
      <p:pic>
        <p:nvPicPr>
          <p:cNvPr id="24" name="Imagen 23">
            <a:extLst>
              <a:ext uri="{FF2B5EF4-FFF2-40B4-BE49-F238E27FC236}">
                <a16:creationId xmlns:a16="http://schemas.microsoft.com/office/drawing/2014/main" id="{1EEC69B2-9823-F54C-B445-A6DDC77AC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7893" y="3570288"/>
            <a:ext cx="3096344" cy="2472538"/>
          </a:xfrm>
          <a:prstGeom prst="rect">
            <a:avLst/>
          </a:prstGeom>
        </p:spPr>
      </p:pic>
    </p:spTree>
    <p:extLst>
      <p:ext uri="{BB962C8B-B14F-4D97-AF65-F5344CB8AC3E}">
        <p14:creationId xmlns:p14="http://schemas.microsoft.com/office/powerpoint/2010/main" val="25232339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22" presetClass="entr" presetSubtype="4" fill="hold" nodeType="withEffect">
                                  <p:stCondLst>
                                    <p:cond delay="1000"/>
                                  </p:stCondLst>
                                  <p:childTnLst>
                                    <p:set>
                                      <p:cBhvr>
                                        <p:cTn id="8" dur="1" fill="hold">
                                          <p:stCondLst>
                                            <p:cond delay="0"/>
                                          </p:stCondLst>
                                        </p:cTn>
                                        <p:tgtEl>
                                          <p:spTgt spid="22"/>
                                        </p:tgtEl>
                                        <p:attrNameLst>
                                          <p:attrName>style.visibility</p:attrName>
                                        </p:attrNameLst>
                                      </p:cBhvr>
                                      <p:to>
                                        <p:strVal val="visible"/>
                                      </p:to>
                                    </p:set>
                                    <p:animEffect transition="in" filter="wipe(down)">
                                      <p:cBhvr>
                                        <p:cTn id="9" dur="1000"/>
                                        <p:tgtEl>
                                          <p:spTgt spid="22"/>
                                        </p:tgtEl>
                                      </p:cBhvr>
                                    </p:animEffect>
                                  </p:childTnLst>
                                </p:cTn>
                              </p:par>
                              <p:par>
                                <p:cTn id="10" presetID="5" presetClass="entr" presetSubtype="1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heckerboard(across)">
                                      <p:cBhvr>
                                        <p:cTn id="1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1 Título">
            <a:extLst>
              <a:ext uri="{FF2B5EF4-FFF2-40B4-BE49-F238E27FC236}">
                <a16:creationId xmlns:a16="http://schemas.microsoft.com/office/drawing/2014/main" id="{C473F2F8-AB37-1D49-B80A-E7BE897C6E87}"/>
              </a:ext>
            </a:extLst>
          </p:cNvPr>
          <p:cNvSpPr>
            <a:spLocks noGrp="1" noChangeArrowheads="1"/>
          </p:cNvSpPr>
          <p:nvPr>
            <p:ph type="title"/>
          </p:nvPr>
        </p:nvSpPr>
        <p:spPr/>
        <p:txBody>
          <a:bodyPr/>
          <a:lstStyle/>
          <a:p>
            <a:r>
              <a:rPr lang="es-CO" altLang="es-CO" dirty="0">
                <a:ea typeface="ＭＳ Ｐゴシック" panose="020B0600070205080204" pitchFamily="34" charset="-128"/>
              </a:rPr>
              <a:t>Agenda</a:t>
            </a:r>
            <a:endParaRPr lang="es-ES" altLang="es-CO" dirty="0">
              <a:ea typeface="ＭＳ Ｐゴシック" panose="020B0600070205080204" pitchFamily="34" charset="-128"/>
            </a:endParaRPr>
          </a:p>
        </p:txBody>
      </p:sp>
      <p:sp>
        <p:nvSpPr>
          <p:cNvPr id="2" name="Marcador de contenido 1">
            <a:extLst>
              <a:ext uri="{FF2B5EF4-FFF2-40B4-BE49-F238E27FC236}">
                <a16:creationId xmlns:a16="http://schemas.microsoft.com/office/drawing/2014/main" id="{41AFE443-8A2F-5E4A-8919-960D127FB8AE}"/>
              </a:ext>
            </a:extLst>
          </p:cNvPr>
          <p:cNvSpPr>
            <a:spLocks noGrp="1"/>
          </p:cNvSpPr>
          <p:nvPr>
            <p:ph idx="1"/>
          </p:nvPr>
        </p:nvSpPr>
        <p:spPr>
          <a:xfrm>
            <a:off x="395536" y="1484784"/>
            <a:ext cx="8229600" cy="4392588"/>
          </a:xfrm>
        </p:spPr>
        <p:txBody>
          <a:bodyPr/>
          <a:lstStyle/>
          <a:p>
            <a:r>
              <a:rPr lang="en-US" sz="2800" dirty="0"/>
              <a:t>Considered Framework</a:t>
            </a:r>
          </a:p>
          <a:p>
            <a:r>
              <a:rPr lang="en-US" sz="2800" dirty="0"/>
              <a:t>Decentralized Control for Urban Drainage Systems Using Replicator Dynamics</a:t>
            </a:r>
          </a:p>
          <a:p>
            <a:r>
              <a:rPr lang="en-US" sz="2800" dirty="0"/>
              <a:t>A Payoff Dynamics Model for Equality-Constrained Population Games</a:t>
            </a:r>
          </a:p>
          <a:p>
            <a:r>
              <a:rPr lang="en-US" sz="2800" dirty="0"/>
              <a:t>Concluding Remarks</a:t>
            </a:r>
          </a:p>
          <a:p>
            <a:endParaRPr lang="en-US" sz="2800" dirty="0"/>
          </a:p>
        </p:txBody>
      </p:sp>
      <p:sp>
        <p:nvSpPr>
          <p:cNvPr id="3" name="Marcador de número de diapositiva 2">
            <a:extLst>
              <a:ext uri="{FF2B5EF4-FFF2-40B4-BE49-F238E27FC236}">
                <a16:creationId xmlns:a16="http://schemas.microsoft.com/office/drawing/2014/main" id="{E318BEB5-4D18-7546-9E62-39C9D6F0A0E4}"/>
              </a:ext>
            </a:extLst>
          </p:cNvPr>
          <p:cNvSpPr>
            <a:spLocks noGrp="1"/>
          </p:cNvSpPr>
          <p:nvPr>
            <p:ph type="sldNum" sz="quarter" idx="10"/>
          </p:nvPr>
        </p:nvSpPr>
        <p:spPr/>
        <p:txBody>
          <a:bodyPr/>
          <a:lstStyle/>
          <a:p>
            <a:pPr>
              <a:defRPr/>
            </a:pPr>
            <a:fld id="{D0A6C522-BF37-9A46-8AC9-14C4D759392B}" type="slidenum">
              <a:rPr lang="es-ES" altLang="es-CO" smtClean="0"/>
              <a:pPr>
                <a:defRPr/>
              </a:pPr>
              <a:t>27</a:t>
            </a:fld>
            <a:endParaRPr lang="es-ES" altLang="es-CO"/>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15616" y="2492896"/>
            <a:ext cx="7235389" cy="1169551"/>
          </a:xfrm>
          <a:prstGeom prst="rect">
            <a:avLst/>
          </a:prstGeom>
          <a:noFill/>
        </p:spPr>
        <p:txBody>
          <a:bodyPr wrap="square" rtlCol="0">
            <a:spAutoFit/>
          </a:bodyPr>
          <a:lstStyle/>
          <a:p>
            <a:pPr algn="ctr"/>
            <a:r>
              <a:rPr lang="en-US" i="1" dirty="0">
                <a:solidFill>
                  <a:srgbClr val="FF0000"/>
                </a:solidFill>
              </a:rPr>
              <a:t>“The challenges facing engineering today are not those of isolated locales, but of the planet as a whole and all the planet’s people”</a:t>
            </a:r>
          </a:p>
          <a:p>
            <a:endParaRPr lang="en-US" dirty="0">
              <a:solidFill>
                <a:srgbClr val="FF0000"/>
              </a:solidFill>
            </a:endParaRPr>
          </a:p>
          <a:p>
            <a:pPr algn="r"/>
            <a:r>
              <a:rPr lang="en-US" sz="1600" dirty="0"/>
              <a:t>NAE 14 Grand Challenges</a:t>
            </a:r>
          </a:p>
        </p:txBody>
      </p:sp>
      <p:sp>
        <p:nvSpPr>
          <p:cNvPr id="3" name="Marcador de número de diapositiva 2">
            <a:extLst>
              <a:ext uri="{FF2B5EF4-FFF2-40B4-BE49-F238E27FC236}">
                <a16:creationId xmlns:a16="http://schemas.microsoft.com/office/drawing/2014/main" id="{350F0EF3-10CC-6F45-978A-C7A9DF032103}"/>
              </a:ext>
            </a:extLst>
          </p:cNvPr>
          <p:cNvSpPr>
            <a:spLocks noGrp="1"/>
          </p:cNvSpPr>
          <p:nvPr>
            <p:ph type="sldNum" sz="quarter" idx="10"/>
          </p:nvPr>
        </p:nvSpPr>
        <p:spPr/>
        <p:txBody>
          <a:bodyPr/>
          <a:lstStyle/>
          <a:p>
            <a:pPr>
              <a:defRPr/>
            </a:pPr>
            <a:fld id="{2A1B84A5-2BDB-264B-9781-B1A7ED558291}" type="slidenum">
              <a:rPr lang="es-ES" altLang="es-CO" smtClean="0"/>
              <a:pPr>
                <a:defRPr/>
              </a:pPr>
              <a:t>28</a:t>
            </a:fld>
            <a:endParaRPr lang="es-ES" altLang="es-CO"/>
          </a:p>
        </p:txBody>
      </p:sp>
    </p:spTree>
    <p:extLst>
      <p:ext uri="{BB962C8B-B14F-4D97-AF65-F5344CB8AC3E}">
        <p14:creationId xmlns:p14="http://schemas.microsoft.com/office/powerpoint/2010/main" val="1641473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6784DB9-920D-ED48-808C-1E28E1B50FFB}"/>
              </a:ext>
            </a:extLst>
          </p:cNvPr>
          <p:cNvSpPr>
            <a:spLocks noGrp="1"/>
          </p:cNvSpPr>
          <p:nvPr>
            <p:ph type="title"/>
          </p:nvPr>
        </p:nvSpPr>
        <p:spPr/>
        <p:txBody>
          <a:bodyPr/>
          <a:lstStyle/>
          <a:p>
            <a:r>
              <a:rPr lang="es-CO" dirty="0" err="1"/>
              <a:t>Based</a:t>
            </a:r>
            <a:r>
              <a:rPr lang="es-CO" dirty="0"/>
              <a:t> </a:t>
            </a:r>
            <a:r>
              <a:rPr lang="es-CO" dirty="0" err="1"/>
              <a:t>on</a:t>
            </a:r>
            <a:r>
              <a:rPr lang="es-CO" dirty="0"/>
              <a:t> a </a:t>
            </a:r>
            <a:r>
              <a:rPr lang="es-CO" dirty="0" err="1"/>
              <a:t>joint</a:t>
            </a:r>
            <a:r>
              <a:rPr lang="es-CO" dirty="0"/>
              <a:t> </a:t>
            </a:r>
            <a:r>
              <a:rPr lang="es-CO" dirty="0" err="1"/>
              <a:t>work</a:t>
            </a:r>
            <a:r>
              <a:rPr lang="es-CO" dirty="0"/>
              <a:t> </a:t>
            </a:r>
            <a:r>
              <a:rPr lang="es-CO" dirty="0" err="1"/>
              <a:t>with</a:t>
            </a:r>
            <a:r>
              <a:rPr lang="es-CO" dirty="0"/>
              <a:t>…</a:t>
            </a:r>
          </a:p>
        </p:txBody>
      </p:sp>
      <p:sp>
        <p:nvSpPr>
          <p:cNvPr id="2" name="Marcador de número de diapositiva 1">
            <a:extLst>
              <a:ext uri="{FF2B5EF4-FFF2-40B4-BE49-F238E27FC236}">
                <a16:creationId xmlns:a16="http://schemas.microsoft.com/office/drawing/2014/main" id="{126E16CB-0060-E648-9ACC-A0518F5E92C0}"/>
              </a:ext>
            </a:extLst>
          </p:cNvPr>
          <p:cNvSpPr>
            <a:spLocks noGrp="1"/>
          </p:cNvSpPr>
          <p:nvPr>
            <p:ph type="sldNum" sz="quarter" idx="10"/>
          </p:nvPr>
        </p:nvSpPr>
        <p:spPr/>
        <p:txBody>
          <a:bodyPr/>
          <a:lstStyle/>
          <a:p>
            <a:pPr>
              <a:defRPr/>
            </a:pPr>
            <a:fld id="{2A1B84A5-2BDB-264B-9781-B1A7ED558291}" type="slidenum">
              <a:rPr lang="es-ES" altLang="es-CO" smtClean="0"/>
              <a:pPr>
                <a:defRPr/>
              </a:pPr>
              <a:t>2</a:t>
            </a:fld>
            <a:endParaRPr lang="es-ES" altLang="es-CO"/>
          </a:p>
        </p:txBody>
      </p:sp>
      <p:pic>
        <p:nvPicPr>
          <p:cNvPr id="4" name="Imagen 3">
            <a:extLst>
              <a:ext uri="{FF2B5EF4-FFF2-40B4-BE49-F238E27FC236}">
                <a16:creationId xmlns:a16="http://schemas.microsoft.com/office/drawing/2014/main" id="{BDA07B1D-D7E4-1A4F-926C-441B2FC8B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55" y="2089519"/>
            <a:ext cx="2263554" cy="2652762"/>
          </a:xfrm>
          <a:prstGeom prst="rect">
            <a:avLst/>
          </a:prstGeom>
        </p:spPr>
      </p:pic>
      <p:pic>
        <p:nvPicPr>
          <p:cNvPr id="6" name="Imagen 5">
            <a:extLst>
              <a:ext uri="{FF2B5EF4-FFF2-40B4-BE49-F238E27FC236}">
                <a16:creationId xmlns:a16="http://schemas.microsoft.com/office/drawing/2014/main" id="{2C45B686-6F14-0D43-9866-99DF245B06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540" y="2088913"/>
            <a:ext cx="2264400" cy="2653754"/>
          </a:xfrm>
          <a:prstGeom prst="rect">
            <a:avLst/>
          </a:prstGeom>
        </p:spPr>
      </p:pic>
      <p:pic>
        <p:nvPicPr>
          <p:cNvPr id="8" name="Imagen 7">
            <a:extLst>
              <a:ext uri="{FF2B5EF4-FFF2-40B4-BE49-F238E27FC236}">
                <a16:creationId xmlns:a16="http://schemas.microsoft.com/office/drawing/2014/main" id="{EB787EB0-6EB0-3041-87C8-2F9992814F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6271" y="2089300"/>
            <a:ext cx="2098137" cy="2653200"/>
          </a:xfrm>
          <a:prstGeom prst="rect">
            <a:avLst/>
          </a:prstGeom>
        </p:spPr>
      </p:pic>
      <p:sp>
        <p:nvSpPr>
          <p:cNvPr id="10" name="CuadroTexto 9">
            <a:extLst>
              <a:ext uri="{FF2B5EF4-FFF2-40B4-BE49-F238E27FC236}">
                <a16:creationId xmlns:a16="http://schemas.microsoft.com/office/drawing/2014/main" id="{25B3C062-C4EE-C447-A943-EB7AE84ECAA5}"/>
              </a:ext>
            </a:extLst>
          </p:cNvPr>
          <p:cNvSpPr txBox="1"/>
          <p:nvPr/>
        </p:nvSpPr>
        <p:spPr>
          <a:xfrm>
            <a:off x="601654" y="5013176"/>
            <a:ext cx="2602193" cy="338554"/>
          </a:xfrm>
          <a:prstGeom prst="rect">
            <a:avLst/>
          </a:prstGeom>
          <a:noFill/>
        </p:spPr>
        <p:txBody>
          <a:bodyPr wrap="square" rtlCol="0">
            <a:spAutoFit/>
          </a:bodyPr>
          <a:lstStyle/>
          <a:p>
            <a:r>
              <a:rPr lang="es-CO" sz="1600" dirty="0"/>
              <a:t>Juan Martínez-</a:t>
            </a:r>
            <a:r>
              <a:rPr lang="es-CO" sz="1600" dirty="0" err="1"/>
              <a:t>Piazuelo</a:t>
            </a:r>
            <a:endParaRPr lang="es-CO" sz="1600" dirty="0"/>
          </a:p>
        </p:txBody>
      </p:sp>
      <p:sp>
        <p:nvSpPr>
          <p:cNvPr id="11" name="CuadroTexto 10">
            <a:extLst>
              <a:ext uri="{FF2B5EF4-FFF2-40B4-BE49-F238E27FC236}">
                <a16:creationId xmlns:a16="http://schemas.microsoft.com/office/drawing/2014/main" id="{7B764AD9-5805-BA41-9B91-24266DE6E89C}"/>
              </a:ext>
            </a:extLst>
          </p:cNvPr>
          <p:cNvSpPr txBox="1"/>
          <p:nvPr/>
        </p:nvSpPr>
        <p:spPr>
          <a:xfrm>
            <a:off x="3328877" y="5019031"/>
            <a:ext cx="2602193" cy="338554"/>
          </a:xfrm>
          <a:prstGeom prst="rect">
            <a:avLst/>
          </a:prstGeom>
          <a:noFill/>
        </p:spPr>
        <p:txBody>
          <a:bodyPr wrap="square" rtlCol="0">
            <a:spAutoFit/>
          </a:bodyPr>
          <a:lstStyle/>
          <a:p>
            <a:r>
              <a:rPr lang="es-CO" sz="1600" dirty="0"/>
              <a:t>Carlos Ocampo-Martínez</a:t>
            </a:r>
          </a:p>
        </p:txBody>
      </p:sp>
      <p:sp>
        <p:nvSpPr>
          <p:cNvPr id="12" name="CuadroTexto 11">
            <a:extLst>
              <a:ext uri="{FF2B5EF4-FFF2-40B4-BE49-F238E27FC236}">
                <a16:creationId xmlns:a16="http://schemas.microsoft.com/office/drawing/2014/main" id="{0C1BBC85-B2E4-B44A-B239-49E1CF6E32C9}"/>
              </a:ext>
            </a:extLst>
          </p:cNvPr>
          <p:cNvSpPr txBox="1"/>
          <p:nvPr/>
        </p:nvSpPr>
        <p:spPr>
          <a:xfrm>
            <a:off x="6056099" y="5013176"/>
            <a:ext cx="2602193" cy="338554"/>
          </a:xfrm>
          <a:prstGeom prst="rect">
            <a:avLst/>
          </a:prstGeom>
          <a:noFill/>
        </p:spPr>
        <p:txBody>
          <a:bodyPr wrap="square" rtlCol="0">
            <a:spAutoFit/>
          </a:bodyPr>
          <a:lstStyle/>
          <a:p>
            <a:r>
              <a:rPr lang="es-CO" sz="1600" dirty="0"/>
              <a:t>Germán Obando</a:t>
            </a:r>
          </a:p>
        </p:txBody>
      </p:sp>
    </p:spTree>
    <p:extLst>
      <p:ext uri="{BB962C8B-B14F-4D97-AF65-F5344CB8AC3E}">
        <p14:creationId xmlns:p14="http://schemas.microsoft.com/office/powerpoint/2010/main" val="2572015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4B159E-D4EF-4B4E-A085-1E75455A8DC1}"/>
              </a:ext>
            </a:extLst>
          </p:cNvPr>
          <p:cNvSpPr>
            <a:spLocks noGrp="1"/>
          </p:cNvSpPr>
          <p:nvPr>
            <p:ph type="title"/>
          </p:nvPr>
        </p:nvSpPr>
        <p:spPr>
          <a:xfrm>
            <a:off x="457200" y="836712"/>
            <a:ext cx="8229600" cy="1143000"/>
          </a:xfrm>
        </p:spPr>
        <p:txBody>
          <a:bodyPr/>
          <a:lstStyle/>
          <a:p>
            <a:pPr algn="l"/>
            <a:r>
              <a:rPr lang="es-CO" sz="3200" dirty="0" err="1"/>
              <a:t>Decentralized</a:t>
            </a:r>
            <a:r>
              <a:rPr lang="es-CO" sz="3200" dirty="0"/>
              <a:t> Control </a:t>
            </a:r>
            <a:r>
              <a:rPr lang="es-CO" sz="3200" dirty="0" err="1"/>
              <a:t>for</a:t>
            </a:r>
            <a:r>
              <a:rPr lang="es-CO" sz="3200" dirty="0"/>
              <a:t> </a:t>
            </a:r>
            <a:r>
              <a:rPr lang="es-CO" sz="3200" dirty="0" err="1"/>
              <a:t>Urban</a:t>
            </a:r>
            <a:r>
              <a:rPr lang="es-CO" sz="3200" dirty="0"/>
              <a:t> </a:t>
            </a:r>
            <a:r>
              <a:rPr lang="es-CO" sz="3200" dirty="0" err="1"/>
              <a:t>Drainage</a:t>
            </a:r>
            <a:r>
              <a:rPr lang="es-CO" sz="3200" dirty="0"/>
              <a:t> </a:t>
            </a:r>
            <a:r>
              <a:rPr lang="es-CO" sz="3200" dirty="0" err="1"/>
              <a:t>Systems</a:t>
            </a:r>
            <a:r>
              <a:rPr lang="es-CO" sz="3200" dirty="0"/>
              <a:t> </a:t>
            </a:r>
            <a:r>
              <a:rPr lang="es-CO" sz="3200" dirty="0" err="1"/>
              <a:t>Using</a:t>
            </a:r>
            <a:r>
              <a:rPr lang="es-CO" sz="3200" dirty="0"/>
              <a:t> </a:t>
            </a:r>
            <a:r>
              <a:rPr lang="es-CO" sz="3200" dirty="0" err="1"/>
              <a:t>Replicator</a:t>
            </a:r>
            <a:r>
              <a:rPr lang="es-CO" sz="3200" dirty="0"/>
              <a:t> Dynamics</a:t>
            </a:r>
            <a:br>
              <a:rPr lang="es-CO" sz="3200" dirty="0"/>
            </a:br>
            <a:endParaRPr lang="es-CO" sz="3200" dirty="0"/>
          </a:p>
        </p:txBody>
      </p:sp>
      <p:sp>
        <p:nvSpPr>
          <p:cNvPr id="4" name="Marcador de número de diapositiva 3">
            <a:extLst>
              <a:ext uri="{FF2B5EF4-FFF2-40B4-BE49-F238E27FC236}">
                <a16:creationId xmlns:a16="http://schemas.microsoft.com/office/drawing/2014/main" id="{5361CAAE-F497-444A-BFFB-A55F13E25C38}"/>
              </a:ext>
            </a:extLst>
          </p:cNvPr>
          <p:cNvSpPr>
            <a:spLocks noGrp="1"/>
          </p:cNvSpPr>
          <p:nvPr>
            <p:ph type="sldNum" sz="quarter" idx="10"/>
          </p:nvPr>
        </p:nvSpPr>
        <p:spPr/>
        <p:txBody>
          <a:bodyPr/>
          <a:lstStyle/>
          <a:p>
            <a:pPr>
              <a:defRPr/>
            </a:pPr>
            <a:fld id="{D24071D0-1F10-D640-A974-0DF2A1DED0E0}" type="slidenum">
              <a:rPr lang="es-ES" altLang="es-CO" smtClean="0"/>
              <a:pPr>
                <a:defRPr/>
              </a:pPr>
              <a:t>29</a:t>
            </a:fld>
            <a:endParaRPr lang="es-ES" altLang="es-CO"/>
          </a:p>
        </p:txBody>
      </p:sp>
      <p:pic>
        <p:nvPicPr>
          <p:cNvPr id="5" name="Imagen 4">
            <a:extLst>
              <a:ext uri="{FF2B5EF4-FFF2-40B4-BE49-F238E27FC236}">
                <a16:creationId xmlns:a16="http://schemas.microsoft.com/office/drawing/2014/main" id="{AFDDCA1C-0348-924E-A6F0-8AEA45175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2204864"/>
            <a:ext cx="6120680" cy="3680894"/>
          </a:xfrm>
          <a:prstGeom prst="rect">
            <a:avLst/>
          </a:prstGeom>
        </p:spPr>
      </p:pic>
      <p:sp>
        <p:nvSpPr>
          <p:cNvPr id="6" name="CuadroTexto 5">
            <a:extLst>
              <a:ext uri="{FF2B5EF4-FFF2-40B4-BE49-F238E27FC236}">
                <a16:creationId xmlns:a16="http://schemas.microsoft.com/office/drawing/2014/main" id="{C17474CD-03BB-5444-9BD7-B83E877C19F8}"/>
              </a:ext>
            </a:extLst>
          </p:cNvPr>
          <p:cNvSpPr txBox="1"/>
          <p:nvPr/>
        </p:nvSpPr>
        <p:spPr>
          <a:xfrm>
            <a:off x="1619672" y="6237312"/>
            <a:ext cx="6624736" cy="523220"/>
          </a:xfrm>
          <a:prstGeom prst="rect">
            <a:avLst/>
          </a:prstGeom>
          <a:noFill/>
        </p:spPr>
        <p:txBody>
          <a:bodyPr wrap="square" rtlCol="0">
            <a:spAutoFit/>
          </a:bodyPr>
          <a:lstStyle/>
          <a:p>
            <a:r>
              <a:rPr lang="es-CO" sz="1400" dirty="0" err="1">
                <a:solidFill>
                  <a:srgbClr val="FF0000"/>
                </a:solidFill>
              </a:rPr>
              <a:t>G.Obando</a:t>
            </a:r>
            <a:r>
              <a:rPr lang="es-CO" sz="1400" dirty="0">
                <a:solidFill>
                  <a:srgbClr val="FF0000"/>
                </a:solidFill>
              </a:rPr>
              <a:t>, </a:t>
            </a:r>
            <a:r>
              <a:rPr lang="es-CO" sz="1400" b="1" dirty="0">
                <a:solidFill>
                  <a:srgbClr val="FF0000"/>
                </a:solidFill>
              </a:rPr>
              <a:t>NQS</a:t>
            </a:r>
            <a:r>
              <a:rPr lang="es-CO" sz="1400" dirty="0">
                <a:solidFill>
                  <a:srgbClr val="FF0000"/>
                </a:solidFill>
              </a:rPr>
              <a:t>, </a:t>
            </a:r>
            <a:r>
              <a:rPr lang="es-CO" sz="1400" dirty="0" err="1">
                <a:solidFill>
                  <a:srgbClr val="FF0000"/>
                </a:solidFill>
              </a:rPr>
              <a:t>C.Ocampo-Martinez</a:t>
            </a:r>
            <a:r>
              <a:rPr lang="es-CO" sz="1400" dirty="0">
                <a:solidFill>
                  <a:srgbClr val="FF0000"/>
                </a:solidFill>
              </a:rPr>
              <a:t>, </a:t>
            </a:r>
            <a:r>
              <a:rPr lang="es-CO" sz="1400" dirty="0" err="1">
                <a:solidFill>
                  <a:srgbClr val="FF0000"/>
                </a:solidFill>
              </a:rPr>
              <a:t>Decentralized</a:t>
            </a:r>
            <a:r>
              <a:rPr lang="es-CO" sz="1400" dirty="0">
                <a:solidFill>
                  <a:srgbClr val="FF0000"/>
                </a:solidFill>
              </a:rPr>
              <a:t> Control </a:t>
            </a:r>
            <a:r>
              <a:rPr lang="es-CO" sz="1400" dirty="0" err="1">
                <a:solidFill>
                  <a:srgbClr val="FF0000"/>
                </a:solidFill>
              </a:rPr>
              <a:t>for</a:t>
            </a:r>
            <a:r>
              <a:rPr lang="es-CO" sz="1400" dirty="0">
                <a:solidFill>
                  <a:srgbClr val="FF0000"/>
                </a:solidFill>
              </a:rPr>
              <a:t> </a:t>
            </a:r>
            <a:r>
              <a:rPr lang="es-CO" sz="1400" dirty="0" err="1">
                <a:solidFill>
                  <a:srgbClr val="FF0000"/>
                </a:solidFill>
              </a:rPr>
              <a:t>Urban</a:t>
            </a:r>
            <a:r>
              <a:rPr lang="es-CO" sz="1400" dirty="0">
                <a:solidFill>
                  <a:srgbClr val="FF0000"/>
                </a:solidFill>
              </a:rPr>
              <a:t> </a:t>
            </a:r>
            <a:r>
              <a:rPr lang="es-CO" sz="1400" dirty="0" err="1">
                <a:solidFill>
                  <a:srgbClr val="FF0000"/>
                </a:solidFill>
              </a:rPr>
              <a:t>Drainage</a:t>
            </a:r>
            <a:r>
              <a:rPr lang="es-CO" sz="1400" dirty="0">
                <a:solidFill>
                  <a:srgbClr val="FF0000"/>
                </a:solidFill>
              </a:rPr>
              <a:t> </a:t>
            </a:r>
            <a:r>
              <a:rPr lang="es-CO" sz="1400" dirty="0" err="1">
                <a:solidFill>
                  <a:srgbClr val="FF0000"/>
                </a:solidFill>
              </a:rPr>
              <a:t>Systems</a:t>
            </a:r>
            <a:r>
              <a:rPr lang="es-CO" sz="1400" dirty="0">
                <a:solidFill>
                  <a:srgbClr val="FF0000"/>
                </a:solidFill>
              </a:rPr>
              <a:t> </a:t>
            </a:r>
            <a:r>
              <a:rPr lang="es-CO" sz="1400" dirty="0" err="1">
                <a:solidFill>
                  <a:srgbClr val="FF0000"/>
                </a:solidFill>
              </a:rPr>
              <a:t>using</a:t>
            </a:r>
            <a:r>
              <a:rPr lang="es-CO" sz="1400" dirty="0">
                <a:solidFill>
                  <a:srgbClr val="FF0000"/>
                </a:solidFill>
              </a:rPr>
              <a:t> </a:t>
            </a:r>
            <a:r>
              <a:rPr lang="es-CO" sz="1400" dirty="0" err="1">
                <a:solidFill>
                  <a:srgbClr val="FF0000"/>
                </a:solidFill>
              </a:rPr>
              <a:t>Replicator</a:t>
            </a:r>
            <a:r>
              <a:rPr lang="es-CO" sz="1400" dirty="0">
                <a:solidFill>
                  <a:srgbClr val="FF0000"/>
                </a:solidFill>
              </a:rPr>
              <a:t> Dynamics. </a:t>
            </a:r>
            <a:r>
              <a:rPr lang="es-CO" sz="1400" i="1" dirty="0">
                <a:solidFill>
                  <a:srgbClr val="FF0000"/>
                </a:solidFill>
              </a:rPr>
              <a:t>IEEE </a:t>
            </a:r>
            <a:r>
              <a:rPr lang="es-CO" sz="1400" i="1" dirty="0" err="1">
                <a:solidFill>
                  <a:srgbClr val="FF0000"/>
                </a:solidFill>
              </a:rPr>
              <a:t>Acces</a:t>
            </a:r>
            <a:r>
              <a:rPr lang="es-CO" sz="1400" i="1" dirty="0">
                <a:solidFill>
                  <a:srgbClr val="FF0000"/>
                </a:solidFill>
              </a:rPr>
              <a:t>, </a:t>
            </a:r>
            <a:r>
              <a:rPr lang="es-CO" sz="1400" dirty="0">
                <a:solidFill>
                  <a:srgbClr val="FF0000"/>
                </a:solidFill>
              </a:rPr>
              <a:t>2022.</a:t>
            </a:r>
            <a:endParaRPr lang="es-ES" sz="1400" dirty="0">
              <a:solidFill>
                <a:srgbClr val="FF0000"/>
              </a:solidFill>
            </a:endParaRPr>
          </a:p>
        </p:txBody>
      </p:sp>
    </p:spTree>
    <p:extLst>
      <p:ext uri="{BB962C8B-B14F-4D97-AF65-F5344CB8AC3E}">
        <p14:creationId xmlns:p14="http://schemas.microsoft.com/office/powerpoint/2010/main" val="3299755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p:cNvSpPr/>
          <p:nvPr/>
        </p:nvSpPr>
        <p:spPr>
          <a:xfrm>
            <a:off x="347260" y="619193"/>
            <a:ext cx="3632726" cy="461665"/>
          </a:xfrm>
          <a:prstGeom prst="rect">
            <a:avLst/>
          </a:prstGeom>
        </p:spPr>
        <p:txBody>
          <a:bodyPr wrap="none">
            <a:spAutoFit/>
          </a:bodyPr>
          <a:lstStyle/>
          <a:p>
            <a:r>
              <a:rPr lang="es-ES" altLang="es-CO" sz="2400" b="1" dirty="0" err="1">
                <a:latin typeface="Trebuchet MS" panose="020B0603020202020204" pitchFamily="34" charset="0"/>
              </a:rPr>
              <a:t>Urban</a:t>
            </a:r>
            <a:r>
              <a:rPr lang="es-ES" altLang="es-CO" sz="2400" b="1" dirty="0">
                <a:latin typeface="Trebuchet MS" panose="020B0603020202020204" pitchFamily="34" charset="0"/>
              </a:rPr>
              <a:t> </a:t>
            </a:r>
            <a:r>
              <a:rPr lang="es-ES" altLang="es-CO" sz="2400" b="1" dirty="0" err="1">
                <a:latin typeface="Trebuchet MS" panose="020B0603020202020204" pitchFamily="34" charset="0"/>
              </a:rPr>
              <a:t>Drainage</a:t>
            </a:r>
            <a:r>
              <a:rPr lang="es-ES" altLang="es-CO" sz="2400" b="1" dirty="0">
                <a:latin typeface="Trebuchet MS" panose="020B0603020202020204" pitchFamily="34" charset="0"/>
              </a:rPr>
              <a:t> </a:t>
            </a:r>
            <a:r>
              <a:rPr lang="es-ES" altLang="es-CO" sz="2400" b="1" dirty="0" err="1">
                <a:latin typeface="Trebuchet MS" panose="020B0603020202020204" pitchFamily="34" charset="0"/>
              </a:rPr>
              <a:t>Systems</a:t>
            </a:r>
            <a:endParaRPr lang="es-ES" altLang="es-CO" sz="2400" b="1" dirty="0">
              <a:latin typeface="Trebuchet MS" panose="020B0603020202020204" pitchFamily="34" charset="0"/>
            </a:endParaRPr>
          </a:p>
        </p:txBody>
      </p:sp>
      <p:pic>
        <p:nvPicPr>
          <p:cNvPr id="15" name="Imagen 14" descr="inundacion.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7716" y="1566544"/>
            <a:ext cx="3887577" cy="2730085"/>
          </a:xfrm>
          <a:prstGeom prst="rect">
            <a:avLst/>
          </a:prstGeom>
        </p:spPr>
      </p:pic>
      <p:grpSp>
        <p:nvGrpSpPr>
          <p:cNvPr id="4" name="Agrupar 3"/>
          <p:cNvGrpSpPr/>
          <p:nvPr/>
        </p:nvGrpSpPr>
        <p:grpSpPr>
          <a:xfrm>
            <a:off x="5822379" y="557387"/>
            <a:ext cx="3179190" cy="471386"/>
            <a:chOff x="5964810" y="183316"/>
            <a:chExt cx="3179190" cy="471386"/>
          </a:xfrm>
        </p:grpSpPr>
        <p:pic>
          <p:nvPicPr>
            <p:cNvPr id="2" name="Imagen 1"/>
            <p:cNvPicPr>
              <a:picLocks noChangeAspect="1"/>
            </p:cNvPicPr>
            <p:nvPr/>
          </p:nvPicPr>
          <p:blipFill rotWithShape="1">
            <a:blip r:embed="rId4"/>
            <a:srcRect t="30840" b="28400"/>
            <a:stretch/>
          </p:blipFill>
          <p:spPr>
            <a:xfrm>
              <a:off x="7077969" y="196409"/>
              <a:ext cx="1092220" cy="445197"/>
            </a:xfrm>
            <a:prstGeom prst="rect">
              <a:avLst/>
            </a:prstGeom>
          </p:spPr>
        </p:pic>
        <p:pic>
          <p:nvPicPr>
            <p:cNvPr id="3" name="Imagen 2"/>
            <p:cNvPicPr>
              <a:picLocks noChangeAspect="1"/>
            </p:cNvPicPr>
            <p:nvPr/>
          </p:nvPicPr>
          <p:blipFill rotWithShape="1">
            <a:blip r:embed="rId5"/>
            <a:srcRect t="43151"/>
            <a:stretch/>
          </p:blipFill>
          <p:spPr>
            <a:xfrm>
              <a:off x="8029487" y="183316"/>
              <a:ext cx="1114513" cy="471386"/>
            </a:xfrm>
            <a:prstGeom prst="rect">
              <a:avLst/>
            </a:prstGeom>
          </p:spPr>
        </p:pic>
        <p:pic>
          <p:nvPicPr>
            <p:cNvPr id="10" name="Imagen 9"/>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4810" y="210628"/>
              <a:ext cx="1161075" cy="352019"/>
            </a:xfrm>
            <a:prstGeom prst="rect">
              <a:avLst/>
            </a:prstGeom>
            <a:noFill/>
            <a:ln w="9525">
              <a:noFill/>
              <a:miter lim="800000"/>
              <a:headEnd/>
              <a:tailEnd/>
            </a:ln>
          </p:spPr>
        </p:pic>
      </p:grpSp>
      <p:sp>
        <p:nvSpPr>
          <p:cNvPr id="5" name="CuadroTexto 4"/>
          <p:cNvSpPr txBox="1"/>
          <p:nvPr/>
        </p:nvSpPr>
        <p:spPr>
          <a:xfrm>
            <a:off x="5209681" y="4362613"/>
            <a:ext cx="3934319" cy="523220"/>
          </a:xfrm>
          <a:prstGeom prst="rect">
            <a:avLst/>
          </a:prstGeom>
          <a:noFill/>
        </p:spPr>
        <p:txBody>
          <a:bodyPr wrap="square" rtlCol="0">
            <a:spAutoFit/>
          </a:bodyPr>
          <a:lstStyle/>
          <a:p>
            <a:r>
              <a:rPr lang="es-ES" sz="1400" dirty="0"/>
              <a:t>Figure: </a:t>
            </a:r>
            <a:r>
              <a:rPr lang="es-ES" sz="1400" dirty="0" err="1"/>
              <a:t>Flooding</a:t>
            </a:r>
            <a:r>
              <a:rPr lang="es-ES" sz="1400" dirty="0"/>
              <a:t> in Bogotá. </a:t>
            </a:r>
            <a:r>
              <a:rPr lang="es-ES" sz="1400" dirty="0" err="1"/>
              <a:t>www.bogota.gov.co</a:t>
            </a:r>
            <a:r>
              <a:rPr lang="es-ES" sz="1400" dirty="0"/>
              <a:t>. </a:t>
            </a:r>
          </a:p>
          <a:p>
            <a:endParaRPr lang="es-ES" sz="1400" dirty="0"/>
          </a:p>
        </p:txBody>
      </p:sp>
      <p:pic>
        <p:nvPicPr>
          <p:cNvPr id="17" name="Imagen 16"/>
          <p:cNvPicPr>
            <a:picLocks noChangeAspect="1"/>
          </p:cNvPicPr>
          <p:nvPr/>
        </p:nvPicPr>
        <p:blipFill>
          <a:blip r:embed="rId7"/>
          <a:stretch>
            <a:fillRect/>
          </a:stretch>
        </p:blipFill>
        <p:spPr>
          <a:xfrm>
            <a:off x="200726" y="1585146"/>
            <a:ext cx="8634511" cy="4244081"/>
          </a:xfrm>
          <a:prstGeom prst="rect">
            <a:avLst/>
          </a:prstGeom>
        </p:spPr>
      </p:pic>
      <p:sp>
        <p:nvSpPr>
          <p:cNvPr id="6" name="Marcador de número de diapositiva 5">
            <a:extLst>
              <a:ext uri="{FF2B5EF4-FFF2-40B4-BE49-F238E27FC236}">
                <a16:creationId xmlns:a16="http://schemas.microsoft.com/office/drawing/2014/main" id="{2B66D9D5-C1A6-4145-AE5D-FA799110EFBC}"/>
              </a:ext>
            </a:extLst>
          </p:cNvPr>
          <p:cNvSpPr>
            <a:spLocks noGrp="1"/>
          </p:cNvSpPr>
          <p:nvPr>
            <p:ph type="sldNum" sz="quarter" idx="10"/>
          </p:nvPr>
        </p:nvSpPr>
        <p:spPr/>
        <p:txBody>
          <a:bodyPr/>
          <a:lstStyle/>
          <a:p>
            <a:pPr>
              <a:defRPr/>
            </a:pPr>
            <a:fld id="{44CEE10E-986F-AC42-A31B-29AE5EBA5523}" type="slidenum">
              <a:rPr lang="es-ES" altLang="es-CO" smtClean="0"/>
              <a:pPr>
                <a:defRPr/>
              </a:pPr>
              <a:t>30</a:t>
            </a:fld>
            <a:endParaRPr lang="es-ES" altLang="es-CO"/>
          </a:p>
        </p:txBody>
      </p:sp>
    </p:spTree>
    <p:extLst>
      <p:ext uri="{BB962C8B-B14F-4D97-AF65-F5344CB8AC3E}">
        <p14:creationId xmlns:p14="http://schemas.microsoft.com/office/powerpoint/2010/main" val="220067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BE9F4-6DA4-7747-A0BB-59BE80877A8A}"/>
              </a:ext>
            </a:extLst>
          </p:cNvPr>
          <p:cNvSpPr>
            <a:spLocks noGrp="1"/>
          </p:cNvSpPr>
          <p:nvPr>
            <p:ph type="title"/>
          </p:nvPr>
        </p:nvSpPr>
        <p:spPr/>
        <p:txBody>
          <a:bodyPr/>
          <a:lstStyle/>
          <a:p>
            <a:r>
              <a:rPr lang="es-CO" dirty="0" err="1"/>
              <a:t>Overflooding</a:t>
            </a:r>
            <a:r>
              <a:rPr lang="es-CO" dirty="0"/>
              <a:t> </a:t>
            </a:r>
            <a:r>
              <a:rPr lang="es-CO" dirty="0" err="1"/>
              <a:t>Problem</a:t>
            </a:r>
            <a:endParaRPr lang="es-CO" dirty="0"/>
          </a:p>
        </p:txBody>
      </p:sp>
      <p:sp>
        <p:nvSpPr>
          <p:cNvPr id="3" name="Marcador de contenido 2">
            <a:extLst>
              <a:ext uri="{FF2B5EF4-FFF2-40B4-BE49-F238E27FC236}">
                <a16:creationId xmlns:a16="http://schemas.microsoft.com/office/drawing/2014/main" id="{A63D3F53-D144-E84F-B751-39DD44E4930F}"/>
              </a:ext>
            </a:extLst>
          </p:cNvPr>
          <p:cNvSpPr>
            <a:spLocks noGrp="1"/>
          </p:cNvSpPr>
          <p:nvPr>
            <p:ph idx="1"/>
          </p:nvPr>
        </p:nvSpPr>
        <p:spPr>
          <a:xfrm>
            <a:off x="457200" y="1600200"/>
            <a:ext cx="8507288" cy="4421188"/>
          </a:xfrm>
        </p:spPr>
        <p:txBody>
          <a:bodyPr/>
          <a:lstStyle/>
          <a:p>
            <a:r>
              <a:rPr lang="en-US" sz="2400" dirty="0">
                <a:solidFill>
                  <a:srgbClr val="FF0000"/>
                </a:solidFill>
              </a:rPr>
              <a:t>Key idea: Reaching an efficient wastewater allocation. Our objective is trying that all UDS’s collectors have the same empty space during most of the time</a:t>
            </a:r>
            <a:r>
              <a:rPr lang="en-US" sz="2400" dirty="0"/>
              <a:t>.</a:t>
            </a:r>
          </a:p>
          <a:p>
            <a:r>
              <a:rPr lang="en-US" sz="2400" dirty="0"/>
              <a:t>Decentralized control strategies suit best for these kinds of systems, i.e., we are looking to design a set of controllers, where each controller is in charge of part of the UDS.</a:t>
            </a:r>
          </a:p>
          <a:p>
            <a:r>
              <a:rPr lang="en-US" sz="2400" dirty="0"/>
              <a:t>Divide our strategy in two main stages: </a:t>
            </a:r>
          </a:p>
          <a:p>
            <a:pPr marL="800100" lvl="1" indent="-342900">
              <a:buFont typeface="+mj-lt"/>
              <a:buAutoNum type="arabicPeriod"/>
            </a:pPr>
            <a:r>
              <a:rPr lang="en-US" sz="1800" dirty="0"/>
              <a:t>UDS is partitioned in sub-systems that have some desired characteristics</a:t>
            </a:r>
          </a:p>
          <a:p>
            <a:pPr marL="800100" lvl="1" indent="-342900">
              <a:buFont typeface="+mj-lt"/>
              <a:buAutoNum type="arabicPeriod"/>
            </a:pPr>
            <a:r>
              <a:rPr lang="en-US" sz="1800" dirty="0"/>
              <a:t>A local controller based on population dynamics is designed for each sub-system obtained in the partitioning stage.</a:t>
            </a:r>
          </a:p>
        </p:txBody>
      </p:sp>
      <p:sp>
        <p:nvSpPr>
          <p:cNvPr id="4" name="Marcador de número de diapositiva 3">
            <a:extLst>
              <a:ext uri="{FF2B5EF4-FFF2-40B4-BE49-F238E27FC236}">
                <a16:creationId xmlns:a16="http://schemas.microsoft.com/office/drawing/2014/main" id="{01461219-EE96-D347-8A37-7AAE274AB524}"/>
              </a:ext>
            </a:extLst>
          </p:cNvPr>
          <p:cNvSpPr>
            <a:spLocks noGrp="1"/>
          </p:cNvSpPr>
          <p:nvPr>
            <p:ph type="sldNum" sz="quarter" idx="10"/>
          </p:nvPr>
        </p:nvSpPr>
        <p:spPr/>
        <p:txBody>
          <a:bodyPr/>
          <a:lstStyle/>
          <a:p>
            <a:pPr>
              <a:defRPr/>
            </a:pPr>
            <a:fld id="{D0A6C522-BF37-9A46-8AC9-14C4D759392B}" type="slidenum">
              <a:rPr lang="es-ES" altLang="es-CO" smtClean="0"/>
              <a:pPr>
                <a:defRPr/>
              </a:pPr>
              <a:t>31</a:t>
            </a:fld>
            <a:endParaRPr lang="es-ES" altLang="es-CO"/>
          </a:p>
        </p:txBody>
      </p:sp>
    </p:spTree>
    <p:extLst>
      <p:ext uri="{BB962C8B-B14F-4D97-AF65-F5344CB8AC3E}">
        <p14:creationId xmlns:p14="http://schemas.microsoft.com/office/powerpoint/2010/main" val="177706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B954BF0-DA2C-D343-B370-7003086F88E4}"/>
              </a:ext>
            </a:extLst>
          </p:cNvPr>
          <p:cNvSpPr>
            <a:spLocks noGrp="1"/>
          </p:cNvSpPr>
          <p:nvPr>
            <p:ph type="title"/>
          </p:nvPr>
        </p:nvSpPr>
        <p:spPr/>
        <p:txBody>
          <a:bodyPr/>
          <a:lstStyle/>
          <a:p>
            <a:r>
              <a:rPr lang="es-CO" sz="3200" dirty="0" err="1"/>
              <a:t>Graph</a:t>
            </a:r>
            <a:r>
              <a:rPr lang="es-CO" sz="3200" dirty="0"/>
              <a:t> </a:t>
            </a:r>
            <a:r>
              <a:rPr lang="es-CO" sz="3200" dirty="0" err="1"/>
              <a:t>Model</a:t>
            </a:r>
            <a:r>
              <a:rPr lang="es-CO" sz="3200" dirty="0"/>
              <a:t> of a UDS: </a:t>
            </a:r>
            <a:r>
              <a:rPr lang="es-CO" sz="3200" dirty="0" err="1"/>
              <a:t>Divergent</a:t>
            </a:r>
            <a:r>
              <a:rPr lang="es-CO" sz="3200" dirty="0"/>
              <a:t> </a:t>
            </a:r>
            <a:r>
              <a:rPr lang="es-CO" sz="3200" dirty="0" err="1"/>
              <a:t>Topology</a:t>
            </a:r>
            <a:endParaRPr lang="es-CO" sz="3200" dirty="0"/>
          </a:p>
        </p:txBody>
      </p:sp>
      <p:sp>
        <p:nvSpPr>
          <p:cNvPr id="5" name="Marcador de contenido 4">
            <a:extLst>
              <a:ext uri="{FF2B5EF4-FFF2-40B4-BE49-F238E27FC236}">
                <a16:creationId xmlns:a16="http://schemas.microsoft.com/office/drawing/2014/main" id="{221C9CF1-6DEF-E646-8D8B-79F7E3B98717}"/>
              </a:ext>
            </a:extLst>
          </p:cNvPr>
          <p:cNvSpPr>
            <a:spLocks noGrp="1"/>
          </p:cNvSpPr>
          <p:nvPr>
            <p:ph idx="1"/>
          </p:nvPr>
        </p:nvSpPr>
        <p:spPr>
          <a:xfrm>
            <a:off x="4283968" y="1417638"/>
            <a:ext cx="4680520" cy="4421188"/>
          </a:xfrm>
        </p:spPr>
        <p:txBody>
          <a:bodyPr/>
          <a:lstStyle/>
          <a:p>
            <a:r>
              <a:rPr lang="en-US" sz="2000" dirty="0"/>
              <a:t>Involves n + 1 reservoirs and represents a situation in which there are n &gt; 1 receptor reservoirs and only one source reservoir. </a:t>
            </a:r>
          </a:p>
          <a:p>
            <a:r>
              <a:rPr lang="en-US" sz="2000" dirty="0"/>
              <a:t>In a divergent topology there are n manipulated ﬂows diverging from a unique source reservoir. </a:t>
            </a:r>
          </a:p>
          <a:p>
            <a:r>
              <a:rPr lang="en-US" sz="2000" dirty="0"/>
              <a:t>Represented as a graph where the nodes are the source reservoir and the receptor reservoirs, and the edges are the links between the source and receptor reservoirs.</a:t>
            </a:r>
          </a:p>
        </p:txBody>
      </p:sp>
      <p:sp>
        <p:nvSpPr>
          <p:cNvPr id="2" name="Marcador de número de diapositiva 1">
            <a:extLst>
              <a:ext uri="{FF2B5EF4-FFF2-40B4-BE49-F238E27FC236}">
                <a16:creationId xmlns:a16="http://schemas.microsoft.com/office/drawing/2014/main" id="{C7A985EF-074D-9848-91A8-8C4E3529C322}"/>
              </a:ext>
            </a:extLst>
          </p:cNvPr>
          <p:cNvSpPr>
            <a:spLocks noGrp="1"/>
          </p:cNvSpPr>
          <p:nvPr>
            <p:ph type="sldNum" sz="quarter" idx="10"/>
          </p:nvPr>
        </p:nvSpPr>
        <p:spPr/>
        <p:txBody>
          <a:bodyPr/>
          <a:lstStyle/>
          <a:p>
            <a:pPr>
              <a:defRPr/>
            </a:pPr>
            <a:fld id="{2A1B84A5-2BDB-264B-9781-B1A7ED558291}" type="slidenum">
              <a:rPr lang="es-ES" altLang="es-CO" smtClean="0"/>
              <a:pPr>
                <a:defRPr/>
              </a:pPr>
              <a:t>32</a:t>
            </a:fld>
            <a:endParaRPr lang="es-ES" altLang="es-CO"/>
          </a:p>
        </p:txBody>
      </p:sp>
      <p:pic>
        <p:nvPicPr>
          <p:cNvPr id="6" name="Imagen 5">
            <a:extLst>
              <a:ext uri="{FF2B5EF4-FFF2-40B4-BE49-F238E27FC236}">
                <a16:creationId xmlns:a16="http://schemas.microsoft.com/office/drawing/2014/main" id="{38395719-AEE0-3449-A67E-73BCD8A8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91" y="2132856"/>
            <a:ext cx="3704153" cy="2808312"/>
          </a:xfrm>
          <a:prstGeom prst="rect">
            <a:avLst/>
          </a:prstGeom>
        </p:spPr>
      </p:pic>
      <p:sp>
        <p:nvSpPr>
          <p:cNvPr id="7" name="CuadroTexto 6">
            <a:extLst>
              <a:ext uri="{FF2B5EF4-FFF2-40B4-BE49-F238E27FC236}">
                <a16:creationId xmlns:a16="http://schemas.microsoft.com/office/drawing/2014/main" id="{0CAE13C0-A6A6-FA48-8FB1-BB0DE29A6D7D}"/>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3461618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B954BF0-DA2C-D343-B370-7003086F88E4}"/>
              </a:ext>
            </a:extLst>
          </p:cNvPr>
          <p:cNvSpPr>
            <a:spLocks noGrp="1"/>
          </p:cNvSpPr>
          <p:nvPr>
            <p:ph type="title"/>
          </p:nvPr>
        </p:nvSpPr>
        <p:spPr/>
        <p:txBody>
          <a:bodyPr/>
          <a:lstStyle/>
          <a:p>
            <a:r>
              <a:rPr lang="es-CO" sz="2800" dirty="0" err="1"/>
              <a:t>Graph</a:t>
            </a:r>
            <a:r>
              <a:rPr lang="es-CO" sz="2800" dirty="0"/>
              <a:t> </a:t>
            </a:r>
            <a:r>
              <a:rPr lang="es-CO" sz="2800" dirty="0" err="1"/>
              <a:t>Model</a:t>
            </a:r>
            <a:r>
              <a:rPr lang="es-CO" sz="2800" dirty="0"/>
              <a:t> of a UDS: </a:t>
            </a:r>
            <a:r>
              <a:rPr lang="es-CO" sz="2800" dirty="0" err="1"/>
              <a:t>Convergent</a:t>
            </a:r>
            <a:r>
              <a:rPr lang="es-CO" sz="2800" dirty="0"/>
              <a:t> </a:t>
            </a:r>
            <a:r>
              <a:rPr lang="es-CO" sz="2800" dirty="0" err="1"/>
              <a:t>Topology</a:t>
            </a:r>
            <a:endParaRPr lang="es-CO" sz="2800" dirty="0"/>
          </a:p>
        </p:txBody>
      </p:sp>
      <p:sp>
        <p:nvSpPr>
          <p:cNvPr id="5" name="Marcador de contenido 4">
            <a:extLst>
              <a:ext uri="{FF2B5EF4-FFF2-40B4-BE49-F238E27FC236}">
                <a16:creationId xmlns:a16="http://schemas.microsoft.com/office/drawing/2014/main" id="{B9BF2093-E163-C847-91FB-DD6443FCCEAB}"/>
              </a:ext>
            </a:extLst>
          </p:cNvPr>
          <p:cNvSpPr>
            <a:spLocks noGrp="1"/>
          </p:cNvSpPr>
          <p:nvPr>
            <p:ph idx="1"/>
          </p:nvPr>
        </p:nvSpPr>
        <p:spPr>
          <a:xfrm>
            <a:off x="4572000" y="1484784"/>
            <a:ext cx="4392488" cy="4421188"/>
          </a:xfrm>
        </p:spPr>
        <p:txBody>
          <a:bodyPr/>
          <a:lstStyle/>
          <a:p>
            <a:r>
              <a:rPr lang="en-US" sz="2000" dirty="0"/>
              <a:t>Involves n + 1 reservoirs and represents a situation in which there are n ≥ 1 source reservoirs and only one receptor reservoir. </a:t>
            </a:r>
          </a:p>
          <a:p>
            <a:r>
              <a:rPr lang="en-US" sz="2000" dirty="0"/>
              <a:t>In a convergent topology there are n manipulated ﬂows converging to a unique receptor reservoir. </a:t>
            </a:r>
          </a:p>
          <a:p>
            <a:r>
              <a:rPr lang="en-US" sz="2000" dirty="0"/>
              <a:t>Represented as a graph where the nodes are the receptor reservoir and the source reservoirs, and the edges are the links between the source and receptor reservoirs.</a:t>
            </a:r>
          </a:p>
        </p:txBody>
      </p:sp>
      <p:sp>
        <p:nvSpPr>
          <p:cNvPr id="2" name="Marcador de número de diapositiva 1">
            <a:extLst>
              <a:ext uri="{FF2B5EF4-FFF2-40B4-BE49-F238E27FC236}">
                <a16:creationId xmlns:a16="http://schemas.microsoft.com/office/drawing/2014/main" id="{C7A985EF-074D-9848-91A8-8C4E3529C322}"/>
              </a:ext>
            </a:extLst>
          </p:cNvPr>
          <p:cNvSpPr>
            <a:spLocks noGrp="1"/>
          </p:cNvSpPr>
          <p:nvPr>
            <p:ph type="sldNum" sz="quarter" idx="10"/>
          </p:nvPr>
        </p:nvSpPr>
        <p:spPr/>
        <p:txBody>
          <a:bodyPr/>
          <a:lstStyle/>
          <a:p>
            <a:pPr>
              <a:defRPr/>
            </a:pPr>
            <a:fld id="{2A1B84A5-2BDB-264B-9781-B1A7ED558291}" type="slidenum">
              <a:rPr lang="es-ES" altLang="es-CO" smtClean="0"/>
              <a:pPr>
                <a:defRPr/>
              </a:pPr>
              <a:t>33</a:t>
            </a:fld>
            <a:endParaRPr lang="es-ES" altLang="es-CO"/>
          </a:p>
        </p:txBody>
      </p:sp>
      <p:pic>
        <p:nvPicPr>
          <p:cNvPr id="4" name="Imagen 3">
            <a:extLst>
              <a:ext uri="{FF2B5EF4-FFF2-40B4-BE49-F238E27FC236}">
                <a16:creationId xmlns:a16="http://schemas.microsoft.com/office/drawing/2014/main" id="{704947C6-C516-724C-87F6-AC082F4C8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204864"/>
            <a:ext cx="3392036" cy="2592288"/>
          </a:xfrm>
          <a:prstGeom prst="rect">
            <a:avLst/>
          </a:prstGeom>
        </p:spPr>
      </p:pic>
      <p:sp>
        <p:nvSpPr>
          <p:cNvPr id="6" name="CuadroTexto 5">
            <a:extLst>
              <a:ext uri="{FF2B5EF4-FFF2-40B4-BE49-F238E27FC236}">
                <a16:creationId xmlns:a16="http://schemas.microsoft.com/office/drawing/2014/main" id="{EFA30955-86EE-EB44-AF8E-C1C5FF038C34}"/>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3394653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B954BF0-DA2C-D343-B370-7003086F88E4}"/>
              </a:ext>
            </a:extLst>
          </p:cNvPr>
          <p:cNvSpPr>
            <a:spLocks noGrp="1"/>
          </p:cNvSpPr>
          <p:nvPr>
            <p:ph type="title"/>
          </p:nvPr>
        </p:nvSpPr>
        <p:spPr/>
        <p:txBody>
          <a:bodyPr/>
          <a:lstStyle/>
          <a:p>
            <a:r>
              <a:rPr lang="es-CO" dirty="0" err="1"/>
              <a:t>Graph</a:t>
            </a:r>
            <a:r>
              <a:rPr lang="es-CO" dirty="0"/>
              <a:t> </a:t>
            </a:r>
            <a:r>
              <a:rPr lang="es-CO" dirty="0" err="1"/>
              <a:t>Model</a:t>
            </a:r>
            <a:r>
              <a:rPr lang="es-CO" dirty="0"/>
              <a:t> of a UDS</a:t>
            </a:r>
          </a:p>
        </p:txBody>
      </p:sp>
      <p:sp>
        <p:nvSpPr>
          <p:cNvPr id="5" name="Marcador de contenido 4">
            <a:extLst>
              <a:ext uri="{FF2B5EF4-FFF2-40B4-BE49-F238E27FC236}">
                <a16:creationId xmlns:a16="http://schemas.microsoft.com/office/drawing/2014/main" id="{168C606A-152C-DB47-A9B0-F365BBDF2448}"/>
              </a:ext>
            </a:extLst>
          </p:cNvPr>
          <p:cNvSpPr>
            <a:spLocks noGrp="1"/>
          </p:cNvSpPr>
          <p:nvPr>
            <p:ph idx="1"/>
          </p:nvPr>
        </p:nvSpPr>
        <p:spPr>
          <a:xfrm>
            <a:off x="4283968" y="1576430"/>
            <a:ext cx="4392488" cy="4444858"/>
          </a:xfrm>
        </p:spPr>
        <p:txBody>
          <a:bodyPr/>
          <a:lstStyle/>
          <a:p>
            <a:r>
              <a:rPr lang="en-US" sz="2000" dirty="0"/>
              <a:t>One a sub-system has only one source reservoir and one receptor reservoir, then it can be represented as a convergent topology (divergent topologies require at least two receptor reservoirs).</a:t>
            </a:r>
          </a:p>
          <a:p>
            <a:r>
              <a:rPr lang="en-US" sz="2000" dirty="0"/>
              <a:t>We use the Muskingum model, which is based on the principle of mass conservation. </a:t>
            </a:r>
          </a:p>
          <a:p>
            <a:r>
              <a:rPr lang="en-US" sz="2000" dirty="0"/>
              <a:t>We represent each channel of the UDS as a reservoir containing a wastewater volume </a:t>
            </a:r>
            <a:r>
              <a:rPr lang="en-US" sz="2000" dirty="0" err="1"/>
              <a:t>v_i</a:t>
            </a:r>
            <a:r>
              <a:rPr lang="en-US" sz="2000" dirty="0"/>
              <a:t>(t). </a:t>
            </a:r>
          </a:p>
        </p:txBody>
      </p:sp>
      <p:sp>
        <p:nvSpPr>
          <p:cNvPr id="2" name="Marcador de número de diapositiva 1">
            <a:extLst>
              <a:ext uri="{FF2B5EF4-FFF2-40B4-BE49-F238E27FC236}">
                <a16:creationId xmlns:a16="http://schemas.microsoft.com/office/drawing/2014/main" id="{C7A985EF-074D-9848-91A8-8C4E3529C322}"/>
              </a:ext>
            </a:extLst>
          </p:cNvPr>
          <p:cNvSpPr>
            <a:spLocks noGrp="1"/>
          </p:cNvSpPr>
          <p:nvPr>
            <p:ph type="sldNum" sz="quarter" idx="10"/>
          </p:nvPr>
        </p:nvSpPr>
        <p:spPr/>
        <p:txBody>
          <a:bodyPr/>
          <a:lstStyle/>
          <a:p>
            <a:pPr>
              <a:defRPr/>
            </a:pPr>
            <a:fld id="{2A1B84A5-2BDB-264B-9781-B1A7ED558291}" type="slidenum">
              <a:rPr lang="es-ES" altLang="es-CO" smtClean="0"/>
              <a:pPr>
                <a:defRPr/>
              </a:pPr>
              <a:t>34</a:t>
            </a:fld>
            <a:endParaRPr lang="es-ES" altLang="es-CO"/>
          </a:p>
        </p:txBody>
      </p:sp>
      <p:pic>
        <p:nvPicPr>
          <p:cNvPr id="8" name="Imagen 7">
            <a:extLst>
              <a:ext uri="{FF2B5EF4-FFF2-40B4-BE49-F238E27FC236}">
                <a16:creationId xmlns:a16="http://schemas.microsoft.com/office/drawing/2014/main" id="{7DD20D0A-9DD5-1C4F-A167-CAA76EE43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648437"/>
            <a:ext cx="1872208" cy="4084819"/>
          </a:xfrm>
          <a:prstGeom prst="rect">
            <a:avLst/>
          </a:prstGeom>
        </p:spPr>
      </p:pic>
      <p:sp>
        <p:nvSpPr>
          <p:cNvPr id="6" name="CuadroTexto 5">
            <a:extLst>
              <a:ext uri="{FF2B5EF4-FFF2-40B4-BE49-F238E27FC236}">
                <a16:creationId xmlns:a16="http://schemas.microsoft.com/office/drawing/2014/main" id="{A575123C-FECD-0648-92C4-75A05C7DC809}"/>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41852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1EF5F-858A-A840-A989-BE1BD472D41F}"/>
              </a:ext>
            </a:extLst>
          </p:cNvPr>
          <p:cNvSpPr>
            <a:spLocks noGrp="1"/>
          </p:cNvSpPr>
          <p:nvPr>
            <p:ph type="title"/>
          </p:nvPr>
        </p:nvSpPr>
        <p:spPr/>
        <p:txBody>
          <a:bodyPr/>
          <a:lstStyle/>
          <a:p>
            <a:r>
              <a:rPr lang="es-CO" dirty="0" err="1"/>
              <a:t>System</a:t>
            </a:r>
            <a:r>
              <a:rPr lang="es-CO" dirty="0"/>
              <a:t> </a:t>
            </a:r>
            <a:r>
              <a:rPr lang="es-CO" dirty="0" err="1"/>
              <a:t>Partitioning</a:t>
            </a:r>
            <a:endParaRPr lang="es-CO" dirty="0"/>
          </a:p>
        </p:txBody>
      </p:sp>
      <p:sp>
        <p:nvSpPr>
          <p:cNvPr id="3" name="Marcador de contenido 2">
            <a:extLst>
              <a:ext uri="{FF2B5EF4-FFF2-40B4-BE49-F238E27FC236}">
                <a16:creationId xmlns:a16="http://schemas.microsoft.com/office/drawing/2014/main" id="{3F56358D-1415-6245-91AF-A865638435B7}"/>
              </a:ext>
            </a:extLst>
          </p:cNvPr>
          <p:cNvSpPr>
            <a:spLocks noGrp="1"/>
          </p:cNvSpPr>
          <p:nvPr>
            <p:ph idx="1"/>
          </p:nvPr>
        </p:nvSpPr>
        <p:spPr/>
        <p:txBody>
          <a:bodyPr/>
          <a:lstStyle/>
          <a:p>
            <a:r>
              <a:rPr lang="en-US" sz="1800" dirty="0"/>
              <a:t>Partitioning consists in dividing the whole UDS in sub-systems belonging to the two topologies described before. </a:t>
            </a:r>
          </a:p>
          <a:p>
            <a:r>
              <a:rPr lang="en-US" sz="1800" dirty="0"/>
              <a:t>Partitioning must satisfy the following constraints: </a:t>
            </a:r>
          </a:p>
          <a:p>
            <a:pPr lvl="1"/>
            <a:r>
              <a:rPr lang="en-US" sz="1800" dirty="0"/>
              <a:t>All resulting sub-systems must belong to one and only one topology (convergent or divergent). This is required because we only design two types of controllers, one per each topology. </a:t>
            </a:r>
          </a:p>
          <a:p>
            <a:pPr lvl="1"/>
            <a:r>
              <a:rPr lang="en-US" sz="1800" dirty="0"/>
              <a:t>All reservoirs of the UDS must belong to at least one sub-system. If one reservoir does not belong to any subsystem, its wastewater volume would not be controlled. </a:t>
            </a:r>
          </a:p>
          <a:p>
            <a:pPr lvl="1"/>
            <a:r>
              <a:rPr lang="en-US" sz="1800" dirty="0"/>
              <a:t>Each edge of the graph that models the UDS must belong to one and only one sub-system. </a:t>
            </a:r>
          </a:p>
          <a:p>
            <a:r>
              <a:rPr lang="en-US" sz="1800" dirty="0"/>
              <a:t>Any partitioning algorithm satisfying these three constraints is suitable for the splitting of UDS. </a:t>
            </a:r>
          </a:p>
        </p:txBody>
      </p:sp>
      <p:sp>
        <p:nvSpPr>
          <p:cNvPr id="4" name="Marcador de número de diapositiva 3">
            <a:extLst>
              <a:ext uri="{FF2B5EF4-FFF2-40B4-BE49-F238E27FC236}">
                <a16:creationId xmlns:a16="http://schemas.microsoft.com/office/drawing/2014/main" id="{34AD31D7-69A9-964B-993C-9D0FFE389133}"/>
              </a:ext>
            </a:extLst>
          </p:cNvPr>
          <p:cNvSpPr>
            <a:spLocks noGrp="1"/>
          </p:cNvSpPr>
          <p:nvPr>
            <p:ph type="sldNum" sz="quarter" idx="10"/>
          </p:nvPr>
        </p:nvSpPr>
        <p:spPr/>
        <p:txBody>
          <a:bodyPr/>
          <a:lstStyle/>
          <a:p>
            <a:pPr>
              <a:defRPr/>
            </a:pPr>
            <a:fld id="{D0A6C522-BF37-9A46-8AC9-14C4D759392B}" type="slidenum">
              <a:rPr lang="es-ES" altLang="es-CO" smtClean="0"/>
              <a:pPr>
                <a:defRPr/>
              </a:pPr>
              <a:t>35</a:t>
            </a:fld>
            <a:endParaRPr lang="es-ES" altLang="es-CO"/>
          </a:p>
        </p:txBody>
      </p:sp>
    </p:spTree>
    <p:extLst>
      <p:ext uri="{BB962C8B-B14F-4D97-AF65-F5344CB8AC3E}">
        <p14:creationId xmlns:p14="http://schemas.microsoft.com/office/powerpoint/2010/main" val="283709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BA79C95-99CD-3A40-BDE0-AC1FB6580C49}"/>
              </a:ext>
            </a:extLst>
          </p:cNvPr>
          <p:cNvSpPr>
            <a:spLocks noGrp="1"/>
          </p:cNvSpPr>
          <p:nvPr>
            <p:ph type="title"/>
          </p:nvPr>
        </p:nvSpPr>
        <p:spPr/>
        <p:txBody>
          <a:bodyPr/>
          <a:lstStyle/>
          <a:p>
            <a:r>
              <a:rPr lang="es-CO" dirty="0" err="1"/>
              <a:t>Proposed</a:t>
            </a:r>
            <a:r>
              <a:rPr lang="es-CO" dirty="0"/>
              <a:t> </a:t>
            </a:r>
            <a:r>
              <a:rPr lang="es-CO" dirty="0" err="1"/>
              <a:t>Algorithm</a:t>
            </a:r>
            <a:endParaRPr lang="es-CO" dirty="0"/>
          </a:p>
        </p:txBody>
      </p:sp>
      <p:sp>
        <p:nvSpPr>
          <p:cNvPr id="2" name="Marcador de número de diapositiva 1">
            <a:extLst>
              <a:ext uri="{FF2B5EF4-FFF2-40B4-BE49-F238E27FC236}">
                <a16:creationId xmlns:a16="http://schemas.microsoft.com/office/drawing/2014/main" id="{35AF70EB-2DA2-8742-A007-18D8944CC578}"/>
              </a:ext>
            </a:extLst>
          </p:cNvPr>
          <p:cNvSpPr>
            <a:spLocks noGrp="1"/>
          </p:cNvSpPr>
          <p:nvPr>
            <p:ph type="sldNum" sz="quarter" idx="10"/>
          </p:nvPr>
        </p:nvSpPr>
        <p:spPr/>
        <p:txBody>
          <a:bodyPr/>
          <a:lstStyle/>
          <a:p>
            <a:pPr>
              <a:defRPr/>
            </a:pPr>
            <a:fld id="{2A1B84A5-2BDB-264B-9781-B1A7ED558291}" type="slidenum">
              <a:rPr lang="es-ES" altLang="es-CO" smtClean="0"/>
              <a:pPr>
                <a:defRPr/>
              </a:pPr>
              <a:t>36</a:t>
            </a:fld>
            <a:endParaRPr lang="es-ES" altLang="es-CO"/>
          </a:p>
        </p:txBody>
      </p:sp>
      <p:pic>
        <p:nvPicPr>
          <p:cNvPr id="4" name="Imagen 3">
            <a:extLst>
              <a:ext uri="{FF2B5EF4-FFF2-40B4-BE49-F238E27FC236}">
                <a16:creationId xmlns:a16="http://schemas.microsoft.com/office/drawing/2014/main" id="{648F15FC-8080-7349-A8D7-8EB224EDA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950" y="1453480"/>
            <a:ext cx="7150100" cy="4495800"/>
          </a:xfrm>
          <a:prstGeom prst="rect">
            <a:avLst/>
          </a:prstGeom>
        </p:spPr>
      </p:pic>
      <p:sp>
        <p:nvSpPr>
          <p:cNvPr id="5" name="CuadroTexto 4">
            <a:extLst>
              <a:ext uri="{FF2B5EF4-FFF2-40B4-BE49-F238E27FC236}">
                <a16:creationId xmlns:a16="http://schemas.microsoft.com/office/drawing/2014/main" id="{F6F5F0C8-4B4D-294A-A9CE-F2FAA3A91BAF}"/>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2248582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5FFB5C-5DB2-B441-A1EC-35CF4F3A4398}"/>
              </a:ext>
            </a:extLst>
          </p:cNvPr>
          <p:cNvSpPr>
            <a:spLocks noGrp="1"/>
          </p:cNvSpPr>
          <p:nvPr>
            <p:ph type="title"/>
          </p:nvPr>
        </p:nvSpPr>
        <p:spPr/>
        <p:txBody>
          <a:bodyPr/>
          <a:lstStyle/>
          <a:p>
            <a:r>
              <a:rPr lang="es-CO" dirty="0" err="1"/>
              <a:t>Example</a:t>
            </a:r>
            <a:r>
              <a:rPr lang="es-CO" dirty="0"/>
              <a:t> of </a:t>
            </a:r>
            <a:r>
              <a:rPr lang="es-CO" dirty="0" err="1"/>
              <a:t>Partitioning</a:t>
            </a:r>
            <a:endParaRPr lang="es-CO" dirty="0"/>
          </a:p>
        </p:txBody>
      </p:sp>
      <p:sp>
        <p:nvSpPr>
          <p:cNvPr id="2" name="Marcador de número de diapositiva 1">
            <a:extLst>
              <a:ext uri="{FF2B5EF4-FFF2-40B4-BE49-F238E27FC236}">
                <a16:creationId xmlns:a16="http://schemas.microsoft.com/office/drawing/2014/main" id="{D5D46DAA-5BFA-E041-ABF0-66800750B083}"/>
              </a:ext>
            </a:extLst>
          </p:cNvPr>
          <p:cNvSpPr>
            <a:spLocks noGrp="1"/>
          </p:cNvSpPr>
          <p:nvPr>
            <p:ph type="sldNum" sz="quarter" idx="10"/>
          </p:nvPr>
        </p:nvSpPr>
        <p:spPr/>
        <p:txBody>
          <a:bodyPr/>
          <a:lstStyle/>
          <a:p>
            <a:pPr>
              <a:defRPr/>
            </a:pPr>
            <a:fld id="{2A1B84A5-2BDB-264B-9781-B1A7ED558291}" type="slidenum">
              <a:rPr lang="es-ES" altLang="es-CO" smtClean="0"/>
              <a:pPr>
                <a:defRPr/>
              </a:pPr>
              <a:t>37</a:t>
            </a:fld>
            <a:endParaRPr lang="es-ES" altLang="es-CO"/>
          </a:p>
        </p:txBody>
      </p:sp>
      <p:pic>
        <p:nvPicPr>
          <p:cNvPr id="4" name="Imagen 3">
            <a:extLst>
              <a:ext uri="{FF2B5EF4-FFF2-40B4-BE49-F238E27FC236}">
                <a16:creationId xmlns:a16="http://schemas.microsoft.com/office/drawing/2014/main" id="{2B9C6159-2AAC-3E46-9785-2B6D47C19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556792"/>
            <a:ext cx="3298930" cy="4012576"/>
          </a:xfrm>
          <a:prstGeom prst="rect">
            <a:avLst/>
          </a:prstGeom>
        </p:spPr>
      </p:pic>
      <p:pic>
        <p:nvPicPr>
          <p:cNvPr id="5" name="Imagen 4">
            <a:extLst>
              <a:ext uri="{FF2B5EF4-FFF2-40B4-BE49-F238E27FC236}">
                <a16:creationId xmlns:a16="http://schemas.microsoft.com/office/drawing/2014/main" id="{DC6FB446-A2E4-0247-BB4B-B6A5D2AAE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739612"/>
            <a:ext cx="3807337" cy="3816424"/>
          </a:xfrm>
          <a:prstGeom prst="rect">
            <a:avLst/>
          </a:prstGeom>
        </p:spPr>
      </p:pic>
      <p:sp>
        <p:nvSpPr>
          <p:cNvPr id="6" name="CuadroTexto 5">
            <a:extLst>
              <a:ext uri="{FF2B5EF4-FFF2-40B4-BE49-F238E27FC236}">
                <a16:creationId xmlns:a16="http://schemas.microsoft.com/office/drawing/2014/main" id="{A4D2657C-6BBB-7842-8D00-8D0B35CEA0AE}"/>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2409983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CDAD1DA-F391-1649-B986-056A50F14FE6}"/>
              </a:ext>
            </a:extLst>
          </p:cNvPr>
          <p:cNvSpPr>
            <a:spLocks noGrp="1"/>
          </p:cNvSpPr>
          <p:nvPr>
            <p:ph type="sldNum" sz="quarter" idx="10"/>
          </p:nvPr>
        </p:nvSpPr>
        <p:spPr/>
        <p:txBody>
          <a:bodyPr/>
          <a:lstStyle/>
          <a:p>
            <a:pPr>
              <a:defRPr/>
            </a:pPr>
            <a:fld id="{2A1B84A5-2BDB-264B-9781-B1A7ED558291}" type="slidenum">
              <a:rPr lang="es-ES" altLang="es-CO" smtClean="0"/>
              <a:pPr>
                <a:defRPr/>
              </a:pPr>
              <a:t>38</a:t>
            </a:fld>
            <a:endParaRPr lang="es-ES" altLang="es-CO"/>
          </a:p>
        </p:txBody>
      </p:sp>
      <p:pic>
        <p:nvPicPr>
          <p:cNvPr id="4" name="Imagen 3">
            <a:extLst>
              <a:ext uri="{FF2B5EF4-FFF2-40B4-BE49-F238E27FC236}">
                <a16:creationId xmlns:a16="http://schemas.microsoft.com/office/drawing/2014/main" id="{7764DFC2-D1D5-EA46-9B84-31696C166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900" y="768350"/>
            <a:ext cx="5918200" cy="5321300"/>
          </a:xfrm>
          <a:prstGeom prst="rect">
            <a:avLst/>
          </a:prstGeom>
        </p:spPr>
      </p:pic>
      <p:sp>
        <p:nvSpPr>
          <p:cNvPr id="5" name="CuadroTexto 4">
            <a:extLst>
              <a:ext uri="{FF2B5EF4-FFF2-40B4-BE49-F238E27FC236}">
                <a16:creationId xmlns:a16="http://schemas.microsoft.com/office/drawing/2014/main" id="{6FECB459-AE75-F942-80B8-60663DC69828}"/>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pic>
        <p:nvPicPr>
          <p:cNvPr id="6" name="Imagen 5">
            <a:extLst>
              <a:ext uri="{FF2B5EF4-FFF2-40B4-BE49-F238E27FC236}">
                <a16:creationId xmlns:a16="http://schemas.microsoft.com/office/drawing/2014/main" id="{680688F4-E096-1549-941D-9A8B9D0D0FC0}"/>
              </a:ext>
            </a:extLst>
          </p:cNvPr>
          <p:cNvPicPr>
            <a:picLocks noChangeAspect="1"/>
          </p:cNvPicPr>
          <p:nvPr/>
        </p:nvPicPr>
        <p:blipFill rotWithShape="1">
          <a:blip r:embed="rId4">
            <a:extLst>
              <a:ext uri="{28A0092B-C50C-407E-A947-70E740481C1C}">
                <a14:useLocalDpi xmlns:a14="http://schemas.microsoft.com/office/drawing/2010/main" val="0"/>
              </a:ext>
            </a:extLst>
          </a:blip>
          <a:srcRect r="71176"/>
          <a:stretch/>
        </p:blipFill>
        <p:spPr>
          <a:xfrm>
            <a:off x="251520" y="3212976"/>
            <a:ext cx="1157268" cy="2524480"/>
          </a:xfrm>
          <a:prstGeom prst="rect">
            <a:avLst/>
          </a:prstGeom>
        </p:spPr>
      </p:pic>
    </p:spTree>
    <p:extLst>
      <p:ext uri="{BB962C8B-B14F-4D97-AF65-F5344CB8AC3E}">
        <p14:creationId xmlns:p14="http://schemas.microsoft.com/office/powerpoint/2010/main" val="3402186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D827590-CDBB-4349-B035-784345908933}"/>
              </a:ext>
            </a:extLst>
          </p:cNvPr>
          <p:cNvSpPr>
            <a:spLocks noGrp="1"/>
          </p:cNvSpPr>
          <p:nvPr>
            <p:ph type="sldNum" sz="quarter" idx="10"/>
          </p:nvPr>
        </p:nvSpPr>
        <p:spPr/>
        <p:txBody>
          <a:bodyPr wrap="square" anchor="t">
            <a:normAutofit/>
          </a:bodyPr>
          <a:lstStyle/>
          <a:p>
            <a:pPr>
              <a:spcAft>
                <a:spcPts val="600"/>
              </a:spcAft>
              <a:defRPr/>
            </a:pPr>
            <a:fld id="{2A1B84A5-2BDB-264B-9781-B1A7ED558291}" type="slidenum">
              <a:rPr lang="es-ES" altLang="es-CO" smtClean="0"/>
              <a:pPr>
                <a:spcAft>
                  <a:spcPts val="600"/>
                </a:spcAft>
                <a:defRPr/>
              </a:pPr>
              <a:t>3</a:t>
            </a:fld>
            <a:endParaRPr lang="es-ES" altLang="es-CO"/>
          </a:p>
        </p:txBody>
      </p:sp>
      <p:pic>
        <p:nvPicPr>
          <p:cNvPr id="1026" name="Picture 2">
            <a:extLst>
              <a:ext uri="{FF2B5EF4-FFF2-40B4-BE49-F238E27FC236}">
                <a16:creationId xmlns:a16="http://schemas.microsoft.com/office/drawing/2014/main" id="{BFFAF271-8F8D-0D42-9A60-BBAAFBB280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5536" y="1052736"/>
            <a:ext cx="3786345" cy="2120353"/>
          </a:xfrm>
          <a:prstGeom prst="rect">
            <a:avLst/>
          </a:prstGeom>
          <a:solidFill>
            <a:srgbClr val="FFFFFF"/>
          </a:solidFill>
        </p:spPr>
      </p:pic>
      <p:sp>
        <p:nvSpPr>
          <p:cNvPr id="3" name="CuadroTexto 2">
            <a:extLst>
              <a:ext uri="{FF2B5EF4-FFF2-40B4-BE49-F238E27FC236}">
                <a16:creationId xmlns:a16="http://schemas.microsoft.com/office/drawing/2014/main" id="{C47064E1-D12A-5344-874B-4EAF45201048}"/>
              </a:ext>
            </a:extLst>
          </p:cNvPr>
          <p:cNvSpPr txBox="1"/>
          <p:nvPr/>
        </p:nvSpPr>
        <p:spPr>
          <a:xfrm>
            <a:off x="1691680" y="6183252"/>
            <a:ext cx="6768752" cy="400110"/>
          </a:xfrm>
          <a:prstGeom prst="rect">
            <a:avLst/>
          </a:prstGeom>
          <a:noFill/>
        </p:spPr>
        <p:txBody>
          <a:bodyPr wrap="square" rtlCol="0">
            <a:spAutoFit/>
          </a:bodyPr>
          <a:lstStyle/>
          <a:p>
            <a:r>
              <a:rPr lang="es-CO" sz="1000" dirty="0"/>
              <a:t>Curtis </a:t>
            </a:r>
            <a:r>
              <a:rPr lang="es-CO" sz="1000" dirty="0" err="1"/>
              <a:t>Neveu</a:t>
            </a:r>
            <a:r>
              <a:rPr lang="es-CO" sz="1000" dirty="0"/>
              <a:t>, CC BY-SA 4.0 &lt;https://</a:t>
            </a:r>
            <a:r>
              <a:rPr lang="es-CO" sz="1000" dirty="0" err="1"/>
              <a:t>creativecommons.org</a:t>
            </a:r>
            <a:r>
              <a:rPr lang="es-CO" sz="1000" dirty="0"/>
              <a:t>/</a:t>
            </a:r>
            <a:r>
              <a:rPr lang="es-CO" sz="1000" dirty="0" err="1"/>
              <a:t>licenses</a:t>
            </a:r>
            <a:r>
              <a:rPr lang="es-CO" sz="1000" dirty="0"/>
              <a:t>/</a:t>
            </a:r>
            <a:r>
              <a:rPr lang="es-CO" sz="1000" dirty="0" err="1"/>
              <a:t>by-sa</a:t>
            </a:r>
            <a:r>
              <a:rPr lang="es-CO" sz="1000" dirty="0"/>
              <a:t>/4.0&gt;, </a:t>
            </a:r>
            <a:r>
              <a:rPr lang="es-CO" sz="1000" dirty="0" err="1"/>
              <a:t>via</a:t>
            </a:r>
            <a:r>
              <a:rPr lang="es-CO" sz="1000" dirty="0"/>
              <a:t> </a:t>
            </a:r>
            <a:r>
              <a:rPr lang="es-CO" sz="1000" dirty="0" err="1"/>
              <a:t>Wikimedia</a:t>
            </a:r>
            <a:r>
              <a:rPr lang="es-CO" sz="1000" dirty="0"/>
              <a:t> </a:t>
            </a:r>
            <a:r>
              <a:rPr lang="es-CO" sz="1000" dirty="0" err="1"/>
              <a:t>Commons</a:t>
            </a:r>
            <a:endParaRPr lang="es-CO" sz="1000" dirty="0"/>
          </a:p>
          <a:p>
            <a:r>
              <a:rPr lang="es-CO" sz="1000" dirty="0"/>
              <a:t>U.S. Geological </a:t>
            </a:r>
            <a:r>
              <a:rPr lang="es-CO" sz="1000" dirty="0" err="1"/>
              <a:t>Survey</a:t>
            </a:r>
            <a:r>
              <a:rPr lang="es-CO" sz="1000" dirty="0"/>
              <a:t> </a:t>
            </a:r>
            <a:r>
              <a:rPr lang="es-CO" sz="1000" dirty="0" err="1"/>
              <a:t>from</a:t>
            </a:r>
            <a:r>
              <a:rPr lang="es-CO" sz="1000" dirty="0"/>
              <a:t> </a:t>
            </a:r>
            <a:r>
              <a:rPr lang="es-CO" sz="1000" dirty="0" err="1"/>
              <a:t>Reston</a:t>
            </a:r>
            <a:r>
              <a:rPr lang="es-CO" sz="1000" dirty="0"/>
              <a:t>, VA, USA, CC0, </a:t>
            </a:r>
            <a:r>
              <a:rPr lang="es-CO" sz="1000" dirty="0" err="1"/>
              <a:t>via</a:t>
            </a:r>
            <a:r>
              <a:rPr lang="es-CO" sz="1000" dirty="0"/>
              <a:t> </a:t>
            </a:r>
            <a:r>
              <a:rPr lang="es-CO" sz="1000" dirty="0" err="1"/>
              <a:t>Wikimedia</a:t>
            </a:r>
            <a:r>
              <a:rPr lang="es-CO" sz="1000" dirty="0"/>
              <a:t> </a:t>
            </a:r>
            <a:r>
              <a:rPr lang="es-CO" sz="1000" dirty="0" err="1"/>
              <a:t>Commons</a:t>
            </a:r>
            <a:endParaRPr lang="es-CO" sz="1000" dirty="0"/>
          </a:p>
        </p:txBody>
      </p:sp>
      <p:pic>
        <p:nvPicPr>
          <p:cNvPr id="1028" name="Picture 4">
            <a:extLst>
              <a:ext uri="{FF2B5EF4-FFF2-40B4-BE49-F238E27FC236}">
                <a16:creationId xmlns:a16="http://schemas.microsoft.com/office/drawing/2014/main" id="{AF025DE3-F9EF-9C48-99B0-69AF86C6D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946" y="1074808"/>
            <a:ext cx="3219486" cy="214632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A52CE09-35DA-F548-99CE-5E63E3E9BA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768" y="3429000"/>
            <a:ext cx="3631822" cy="2120353"/>
          </a:xfrm>
          <a:prstGeom prst="rect">
            <a:avLst/>
          </a:prstGeom>
        </p:spPr>
      </p:pic>
      <p:sp>
        <p:nvSpPr>
          <p:cNvPr id="8" name="Título 1">
            <a:extLst>
              <a:ext uri="{FF2B5EF4-FFF2-40B4-BE49-F238E27FC236}">
                <a16:creationId xmlns:a16="http://schemas.microsoft.com/office/drawing/2014/main" id="{2BBC1B18-5E54-F748-9EC8-6DC5AC3A90BC}"/>
              </a:ext>
            </a:extLst>
          </p:cNvPr>
          <p:cNvSpPr txBox="1">
            <a:spLocks/>
          </p:cNvSpPr>
          <p:nvPr/>
        </p:nvSpPr>
        <p:spPr>
          <a:xfrm>
            <a:off x="457200" y="274638"/>
            <a:ext cx="8229600" cy="634082"/>
          </a:xfrm>
          <a:prstGeom prst="rect">
            <a:avLst/>
          </a:prstGeom>
        </p:spPr>
        <p:txBody>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pPr defTabSz="914400"/>
            <a:r>
              <a:rPr lang="es-CO" sz="3600" kern="0" dirty="0" err="1"/>
              <a:t>Motivation</a:t>
            </a:r>
            <a:endParaRPr lang="es-CO" sz="3600" kern="0" dirty="0"/>
          </a:p>
        </p:txBody>
      </p:sp>
    </p:spTree>
    <p:extLst>
      <p:ext uri="{BB962C8B-B14F-4D97-AF65-F5344CB8AC3E}">
        <p14:creationId xmlns:p14="http://schemas.microsoft.com/office/powerpoint/2010/main" val="1405045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87A70CA-EA76-A141-B75F-71EA68400E47}"/>
              </a:ext>
            </a:extLst>
          </p:cNvPr>
          <p:cNvSpPr>
            <a:spLocks noGrp="1"/>
          </p:cNvSpPr>
          <p:nvPr>
            <p:ph type="sldNum" sz="quarter" idx="10"/>
          </p:nvPr>
        </p:nvSpPr>
        <p:spPr/>
        <p:txBody>
          <a:bodyPr/>
          <a:lstStyle/>
          <a:p>
            <a:pPr>
              <a:defRPr/>
            </a:pPr>
            <a:fld id="{2A1B84A5-2BDB-264B-9781-B1A7ED558291}" type="slidenum">
              <a:rPr lang="es-ES" altLang="es-CO" smtClean="0"/>
              <a:pPr>
                <a:defRPr/>
              </a:pPr>
              <a:t>39</a:t>
            </a:fld>
            <a:endParaRPr lang="es-ES" altLang="es-CO"/>
          </a:p>
        </p:txBody>
      </p:sp>
      <p:pic>
        <p:nvPicPr>
          <p:cNvPr id="4" name="Imagen 3">
            <a:extLst>
              <a:ext uri="{FF2B5EF4-FFF2-40B4-BE49-F238E27FC236}">
                <a16:creationId xmlns:a16="http://schemas.microsoft.com/office/drawing/2014/main" id="{57863CE8-D14B-D346-80F2-96A40430B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350" y="768350"/>
            <a:ext cx="5321300" cy="5321300"/>
          </a:xfrm>
          <a:prstGeom prst="rect">
            <a:avLst/>
          </a:prstGeom>
        </p:spPr>
      </p:pic>
      <p:sp>
        <p:nvSpPr>
          <p:cNvPr id="5" name="CuadroTexto 4">
            <a:extLst>
              <a:ext uri="{FF2B5EF4-FFF2-40B4-BE49-F238E27FC236}">
                <a16:creationId xmlns:a16="http://schemas.microsoft.com/office/drawing/2014/main" id="{0B979A31-9467-5E47-8E74-042ED0906701}"/>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pic>
        <p:nvPicPr>
          <p:cNvPr id="6" name="Imagen 5">
            <a:extLst>
              <a:ext uri="{FF2B5EF4-FFF2-40B4-BE49-F238E27FC236}">
                <a16:creationId xmlns:a16="http://schemas.microsoft.com/office/drawing/2014/main" id="{23345B06-151B-5F43-ABA9-0F5D70B808AB}"/>
              </a:ext>
            </a:extLst>
          </p:cNvPr>
          <p:cNvPicPr>
            <a:picLocks noChangeAspect="1"/>
          </p:cNvPicPr>
          <p:nvPr/>
        </p:nvPicPr>
        <p:blipFill rotWithShape="1">
          <a:blip r:embed="rId4">
            <a:extLst>
              <a:ext uri="{28A0092B-C50C-407E-A947-70E740481C1C}">
                <a14:useLocalDpi xmlns:a14="http://schemas.microsoft.com/office/drawing/2010/main" val="0"/>
              </a:ext>
            </a:extLst>
          </a:blip>
          <a:srcRect l="32849" r="31936"/>
          <a:stretch/>
        </p:blipFill>
        <p:spPr>
          <a:xfrm>
            <a:off x="26019" y="2965648"/>
            <a:ext cx="1912993" cy="3415680"/>
          </a:xfrm>
          <a:prstGeom prst="rect">
            <a:avLst/>
          </a:prstGeom>
        </p:spPr>
      </p:pic>
    </p:spTree>
    <p:extLst>
      <p:ext uri="{BB962C8B-B14F-4D97-AF65-F5344CB8AC3E}">
        <p14:creationId xmlns:p14="http://schemas.microsoft.com/office/powerpoint/2010/main" val="282650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98FCF7C-776F-BF49-99A6-9B3F8F6AC685}"/>
              </a:ext>
            </a:extLst>
          </p:cNvPr>
          <p:cNvSpPr>
            <a:spLocks noGrp="1"/>
          </p:cNvSpPr>
          <p:nvPr>
            <p:ph type="sldNum" sz="quarter" idx="10"/>
          </p:nvPr>
        </p:nvSpPr>
        <p:spPr/>
        <p:txBody>
          <a:bodyPr/>
          <a:lstStyle/>
          <a:p>
            <a:pPr>
              <a:defRPr/>
            </a:pPr>
            <a:fld id="{2A1B84A5-2BDB-264B-9781-B1A7ED558291}" type="slidenum">
              <a:rPr lang="es-ES" altLang="es-CO" smtClean="0"/>
              <a:pPr>
                <a:defRPr/>
              </a:pPr>
              <a:t>40</a:t>
            </a:fld>
            <a:endParaRPr lang="es-ES" altLang="es-CO"/>
          </a:p>
        </p:txBody>
      </p:sp>
      <p:pic>
        <p:nvPicPr>
          <p:cNvPr id="4" name="Imagen 3">
            <a:extLst>
              <a:ext uri="{FF2B5EF4-FFF2-40B4-BE49-F238E27FC236}">
                <a16:creationId xmlns:a16="http://schemas.microsoft.com/office/drawing/2014/main" id="{CD8E73C0-B3A3-8342-8F24-878741406B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768350"/>
            <a:ext cx="5359400" cy="5321300"/>
          </a:xfrm>
          <a:prstGeom prst="rect">
            <a:avLst/>
          </a:prstGeom>
        </p:spPr>
      </p:pic>
      <p:sp>
        <p:nvSpPr>
          <p:cNvPr id="5" name="CuadroTexto 4">
            <a:extLst>
              <a:ext uri="{FF2B5EF4-FFF2-40B4-BE49-F238E27FC236}">
                <a16:creationId xmlns:a16="http://schemas.microsoft.com/office/drawing/2014/main" id="{785982AB-96CE-DC45-AA31-F5C420A9BE8A}"/>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pic>
        <p:nvPicPr>
          <p:cNvPr id="6" name="Imagen 5">
            <a:extLst>
              <a:ext uri="{FF2B5EF4-FFF2-40B4-BE49-F238E27FC236}">
                <a16:creationId xmlns:a16="http://schemas.microsoft.com/office/drawing/2014/main" id="{F209FC58-8239-FD48-96D0-5FD85C33B528}"/>
              </a:ext>
            </a:extLst>
          </p:cNvPr>
          <p:cNvPicPr>
            <a:picLocks noChangeAspect="1"/>
          </p:cNvPicPr>
          <p:nvPr/>
        </p:nvPicPr>
        <p:blipFill rotWithShape="1">
          <a:blip r:embed="rId4">
            <a:extLst>
              <a:ext uri="{28A0092B-C50C-407E-A947-70E740481C1C}">
                <a14:useLocalDpi xmlns:a14="http://schemas.microsoft.com/office/drawing/2010/main" val="0"/>
              </a:ext>
            </a:extLst>
          </a:blip>
          <a:srcRect l="70076"/>
          <a:stretch/>
        </p:blipFill>
        <p:spPr>
          <a:xfrm>
            <a:off x="144440" y="2924944"/>
            <a:ext cx="1454193" cy="3055640"/>
          </a:xfrm>
          <a:prstGeom prst="rect">
            <a:avLst/>
          </a:prstGeom>
        </p:spPr>
      </p:pic>
    </p:spTree>
    <p:extLst>
      <p:ext uri="{BB962C8B-B14F-4D97-AF65-F5344CB8AC3E}">
        <p14:creationId xmlns:p14="http://schemas.microsoft.com/office/powerpoint/2010/main" val="3969123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0F2C88C-7D2B-D745-A7A6-8EC7A1521C7D}"/>
              </a:ext>
            </a:extLst>
          </p:cNvPr>
          <p:cNvSpPr>
            <a:spLocks noGrp="1"/>
          </p:cNvSpPr>
          <p:nvPr>
            <p:ph type="sldNum" sz="quarter" idx="10"/>
          </p:nvPr>
        </p:nvSpPr>
        <p:spPr/>
        <p:txBody>
          <a:bodyPr/>
          <a:lstStyle/>
          <a:p>
            <a:pPr>
              <a:defRPr/>
            </a:pPr>
            <a:fld id="{2A1B84A5-2BDB-264B-9781-B1A7ED558291}" type="slidenum">
              <a:rPr lang="es-ES" altLang="es-CO" smtClean="0"/>
              <a:pPr>
                <a:defRPr/>
              </a:pPr>
              <a:t>41</a:t>
            </a:fld>
            <a:endParaRPr lang="es-ES" altLang="es-CO"/>
          </a:p>
        </p:txBody>
      </p:sp>
      <p:pic>
        <p:nvPicPr>
          <p:cNvPr id="6" name="Imagen 5">
            <a:extLst>
              <a:ext uri="{FF2B5EF4-FFF2-40B4-BE49-F238E27FC236}">
                <a16:creationId xmlns:a16="http://schemas.microsoft.com/office/drawing/2014/main" id="{9FD64057-5478-1540-B764-DEADDCD08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95705"/>
            <a:ext cx="3250704" cy="2923545"/>
          </a:xfrm>
          <a:prstGeom prst="rect">
            <a:avLst/>
          </a:prstGeom>
        </p:spPr>
      </p:pic>
      <p:sp>
        <p:nvSpPr>
          <p:cNvPr id="9" name="Título 6">
            <a:extLst>
              <a:ext uri="{FF2B5EF4-FFF2-40B4-BE49-F238E27FC236}">
                <a16:creationId xmlns:a16="http://schemas.microsoft.com/office/drawing/2014/main" id="{230B6E65-7FFB-0B49-AD9A-A254DF4A381E}"/>
              </a:ext>
            </a:extLst>
          </p:cNvPr>
          <p:cNvSpPr txBox="1">
            <a:spLocks/>
          </p:cNvSpPr>
          <p:nvPr/>
        </p:nvSpPr>
        <p:spPr>
          <a:xfrm>
            <a:off x="457200" y="274638"/>
            <a:ext cx="8229600" cy="1143000"/>
          </a:xfrm>
          <a:prstGeom prst="rect">
            <a:avLst/>
          </a:prstGeom>
        </p:spPr>
        <p:txBody>
          <a:bodyPr/>
          <a:lstStyle>
            <a:lvl1pPr algn="ctr" rtl="0" eaLnBrk="1" fontAlgn="base" hangingPunct="1">
              <a:spcBef>
                <a:spcPct val="0"/>
              </a:spcBef>
              <a:spcAft>
                <a:spcPct val="0"/>
              </a:spcAft>
              <a:defRPr sz="4400">
                <a:solidFill>
                  <a:srgbClr val="000099"/>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dirty="0"/>
              <a:t>Source reservoir's wastewater volume</a:t>
            </a:r>
            <a:r>
              <a:rPr lang="es-CO" sz="2400" dirty="0"/>
              <a:t> </a:t>
            </a:r>
            <a:endParaRPr lang="es-CO" sz="2400" kern="0" dirty="0"/>
          </a:p>
        </p:txBody>
      </p:sp>
      <p:sp>
        <p:nvSpPr>
          <p:cNvPr id="10" name="CuadroTexto 9">
            <a:extLst>
              <a:ext uri="{FF2B5EF4-FFF2-40B4-BE49-F238E27FC236}">
                <a16:creationId xmlns:a16="http://schemas.microsoft.com/office/drawing/2014/main" id="{3B57BA15-3941-CD46-8507-98AFAF85B4B8}"/>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pic>
        <p:nvPicPr>
          <p:cNvPr id="3" name="Imagen 2">
            <a:extLst>
              <a:ext uri="{FF2B5EF4-FFF2-40B4-BE49-F238E27FC236}">
                <a16:creationId xmlns:a16="http://schemas.microsoft.com/office/drawing/2014/main" id="{6F646CAA-034B-9040-BADA-1AB3702A42D1}"/>
              </a:ext>
            </a:extLst>
          </p:cNvPr>
          <p:cNvPicPr>
            <a:picLocks noChangeAspect="1"/>
          </p:cNvPicPr>
          <p:nvPr/>
        </p:nvPicPr>
        <p:blipFill>
          <a:blip r:embed="rId4"/>
          <a:stretch>
            <a:fillRect/>
          </a:stretch>
        </p:blipFill>
        <p:spPr>
          <a:xfrm>
            <a:off x="525439" y="1831013"/>
            <a:ext cx="7524328" cy="1017784"/>
          </a:xfrm>
          <a:prstGeom prst="rect">
            <a:avLst/>
          </a:prstGeom>
        </p:spPr>
      </p:pic>
      <p:grpSp>
        <p:nvGrpSpPr>
          <p:cNvPr id="13" name="Grupo 12">
            <a:extLst>
              <a:ext uri="{FF2B5EF4-FFF2-40B4-BE49-F238E27FC236}">
                <a16:creationId xmlns:a16="http://schemas.microsoft.com/office/drawing/2014/main" id="{09ED749D-B222-A245-B6C5-CE5635976030}"/>
              </a:ext>
            </a:extLst>
          </p:cNvPr>
          <p:cNvGrpSpPr/>
          <p:nvPr/>
        </p:nvGrpSpPr>
        <p:grpSpPr>
          <a:xfrm>
            <a:off x="4788024" y="2318684"/>
            <a:ext cx="4065729" cy="1391198"/>
            <a:chOff x="4788024" y="2318684"/>
            <a:chExt cx="4065729" cy="1391198"/>
          </a:xfrm>
        </p:grpSpPr>
        <p:sp>
          <p:nvSpPr>
            <p:cNvPr id="4" name="CuadroTexto 3">
              <a:extLst>
                <a:ext uri="{FF2B5EF4-FFF2-40B4-BE49-F238E27FC236}">
                  <a16:creationId xmlns:a16="http://schemas.microsoft.com/office/drawing/2014/main" id="{E7516D5D-E920-BA41-B2C0-7F71FEFE0B38}"/>
                </a:ext>
              </a:extLst>
            </p:cNvPr>
            <p:cNvSpPr txBox="1"/>
            <p:nvPr/>
          </p:nvSpPr>
          <p:spPr>
            <a:xfrm>
              <a:off x="4788024" y="3063551"/>
              <a:ext cx="406572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Parameter that depends on the geometry of the source reservoir</a:t>
              </a:r>
              <a:r>
                <a:rPr lang="es-CO" dirty="0">
                  <a:latin typeface="Calibri" panose="020F0502020204030204" pitchFamily="34" charset="0"/>
                  <a:cs typeface="Calibri" panose="020F0502020204030204" pitchFamily="34" charset="0"/>
                </a:rPr>
                <a:t> </a:t>
              </a:r>
            </a:p>
          </p:txBody>
        </p:sp>
        <p:cxnSp>
          <p:nvCxnSpPr>
            <p:cNvPr id="12" name="Conector recto de flecha 11">
              <a:extLst>
                <a:ext uri="{FF2B5EF4-FFF2-40B4-BE49-F238E27FC236}">
                  <a16:creationId xmlns:a16="http://schemas.microsoft.com/office/drawing/2014/main" id="{BE36B135-8A92-3946-94F6-4C3D634FB0F0}"/>
                </a:ext>
              </a:extLst>
            </p:cNvPr>
            <p:cNvCxnSpPr/>
            <p:nvPr/>
          </p:nvCxnSpPr>
          <p:spPr>
            <a:xfrm flipV="1">
              <a:off x="5580112" y="2318684"/>
              <a:ext cx="576064" cy="7755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upo 16">
            <a:extLst>
              <a:ext uri="{FF2B5EF4-FFF2-40B4-BE49-F238E27FC236}">
                <a16:creationId xmlns:a16="http://schemas.microsoft.com/office/drawing/2014/main" id="{62D7A172-9E8A-9D4C-B803-79609A307069}"/>
              </a:ext>
            </a:extLst>
          </p:cNvPr>
          <p:cNvGrpSpPr/>
          <p:nvPr/>
        </p:nvGrpSpPr>
        <p:grpSpPr>
          <a:xfrm>
            <a:off x="3696711" y="2322792"/>
            <a:ext cx="4572000" cy="2162647"/>
            <a:chOff x="3696711" y="2322792"/>
            <a:chExt cx="4572000" cy="2162647"/>
          </a:xfrm>
        </p:grpSpPr>
        <p:sp>
          <p:nvSpPr>
            <p:cNvPr id="5" name="Rectángulo 4">
              <a:extLst>
                <a:ext uri="{FF2B5EF4-FFF2-40B4-BE49-F238E27FC236}">
                  <a16:creationId xmlns:a16="http://schemas.microsoft.com/office/drawing/2014/main" id="{816189DC-4F1D-B342-9AA4-CB4A40A8B503}"/>
                </a:ext>
              </a:extLst>
            </p:cNvPr>
            <p:cNvSpPr/>
            <p:nvPr/>
          </p:nvSpPr>
          <p:spPr>
            <a:xfrm>
              <a:off x="3696711" y="3839108"/>
              <a:ext cx="4572000" cy="646331"/>
            </a:xfrm>
            <a:prstGeom prst="rect">
              <a:avLst/>
            </a:prstGeom>
          </p:spPr>
          <p:txBody>
            <a:bodyPr>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Opening percentage of the valve that connects the source reservoir</a:t>
              </a:r>
              <a:r>
                <a:rPr lang="es-CO" dirty="0"/>
                <a:t> </a:t>
              </a:r>
            </a:p>
          </p:txBody>
        </p:sp>
        <p:cxnSp>
          <p:nvCxnSpPr>
            <p:cNvPr id="14" name="Conector recto de flecha 13">
              <a:extLst>
                <a:ext uri="{FF2B5EF4-FFF2-40B4-BE49-F238E27FC236}">
                  <a16:creationId xmlns:a16="http://schemas.microsoft.com/office/drawing/2014/main" id="{1C667469-6808-5045-A8F8-F53E0D27A514}"/>
                </a:ext>
              </a:extLst>
            </p:cNvPr>
            <p:cNvCxnSpPr>
              <a:cxnSpLocks/>
            </p:cNvCxnSpPr>
            <p:nvPr/>
          </p:nvCxnSpPr>
          <p:spPr>
            <a:xfrm flipV="1">
              <a:off x="4287603" y="2322792"/>
              <a:ext cx="2372629" cy="15693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upo 20">
            <a:extLst>
              <a:ext uri="{FF2B5EF4-FFF2-40B4-BE49-F238E27FC236}">
                <a16:creationId xmlns:a16="http://schemas.microsoft.com/office/drawing/2014/main" id="{42BAC4BD-13EF-ED40-B146-AEC93DF851A0}"/>
              </a:ext>
            </a:extLst>
          </p:cNvPr>
          <p:cNvGrpSpPr/>
          <p:nvPr/>
        </p:nvGrpSpPr>
        <p:grpSpPr>
          <a:xfrm>
            <a:off x="3995936" y="2405298"/>
            <a:ext cx="4839613" cy="3091255"/>
            <a:chOff x="3995936" y="2405298"/>
            <a:chExt cx="4839613" cy="3091255"/>
          </a:xfrm>
        </p:grpSpPr>
        <p:sp>
          <p:nvSpPr>
            <p:cNvPr id="7" name="Rectángulo 6">
              <a:extLst>
                <a:ext uri="{FF2B5EF4-FFF2-40B4-BE49-F238E27FC236}">
                  <a16:creationId xmlns:a16="http://schemas.microsoft.com/office/drawing/2014/main" id="{ED636CD9-1EC3-0F46-9B32-81E7CB1F687F}"/>
                </a:ext>
              </a:extLst>
            </p:cNvPr>
            <p:cNvSpPr/>
            <p:nvPr/>
          </p:nvSpPr>
          <p:spPr>
            <a:xfrm>
              <a:off x="4263549" y="4850222"/>
              <a:ext cx="4572000" cy="646331"/>
            </a:xfrm>
            <a:prstGeom prst="rect">
              <a:avLst/>
            </a:prstGeom>
          </p:spPr>
          <p:txBody>
            <a:bodyPr>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Coefficient related to the external outflow of the reservoir</a:t>
              </a:r>
              <a:r>
                <a:rPr lang="es-CO" dirty="0"/>
                <a:t> </a:t>
              </a:r>
            </a:p>
          </p:txBody>
        </p:sp>
        <p:cxnSp>
          <p:nvCxnSpPr>
            <p:cNvPr id="18" name="Conector recto de flecha 17">
              <a:extLst>
                <a:ext uri="{FF2B5EF4-FFF2-40B4-BE49-F238E27FC236}">
                  <a16:creationId xmlns:a16="http://schemas.microsoft.com/office/drawing/2014/main" id="{783A1E0F-B8F3-C449-886E-AB1EC5FFB018}"/>
                </a:ext>
              </a:extLst>
            </p:cNvPr>
            <p:cNvCxnSpPr>
              <a:cxnSpLocks/>
            </p:cNvCxnSpPr>
            <p:nvPr/>
          </p:nvCxnSpPr>
          <p:spPr>
            <a:xfrm flipH="1" flipV="1">
              <a:off x="3995936" y="2405298"/>
              <a:ext cx="504056" cy="24530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24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0F2C88C-7D2B-D745-A7A6-8EC7A1521C7D}"/>
              </a:ext>
            </a:extLst>
          </p:cNvPr>
          <p:cNvSpPr>
            <a:spLocks noGrp="1"/>
          </p:cNvSpPr>
          <p:nvPr>
            <p:ph type="sldNum" sz="quarter" idx="10"/>
          </p:nvPr>
        </p:nvSpPr>
        <p:spPr/>
        <p:txBody>
          <a:bodyPr/>
          <a:lstStyle/>
          <a:p>
            <a:pPr>
              <a:defRPr/>
            </a:pPr>
            <a:fld id="{2A1B84A5-2BDB-264B-9781-B1A7ED558291}" type="slidenum">
              <a:rPr lang="es-ES" altLang="es-CO" smtClean="0"/>
              <a:pPr>
                <a:defRPr/>
              </a:pPr>
              <a:t>42</a:t>
            </a:fld>
            <a:endParaRPr lang="es-ES" altLang="es-CO"/>
          </a:p>
        </p:txBody>
      </p:sp>
      <p:pic>
        <p:nvPicPr>
          <p:cNvPr id="6" name="Imagen 5">
            <a:extLst>
              <a:ext uri="{FF2B5EF4-FFF2-40B4-BE49-F238E27FC236}">
                <a16:creationId xmlns:a16="http://schemas.microsoft.com/office/drawing/2014/main" id="{9FD64057-5478-1540-B764-DEADDCD08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2564904"/>
            <a:ext cx="3684346" cy="3313544"/>
          </a:xfrm>
          <a:prstGeom prst="rect">
            <a:avLst/>
          </a:prstGeom>
        </p:spPr>
      </p:pic>
      <p:pic>
        <p:nvPicPr>
          <p:cNvPr id="8" name="Imagen 7">
            <a:extLst>
              <a:ext uri="{FF2B5EF4-FFF2-40B4-BE49-F238E27FC236}">
                <a16:creationId xmlns:a16="http://schemas.microsoft.com/office/drawing/2014/main" id="{EA6979D7-81CA-F84A-B967-8974C6F4A00C}"/>
              </a:ext>
            </a:extLst>
          </p:cNvPr>
          <p:cNvPicPr>
            <a:picLocks noChangeAspect="1"/>
          </p:cNvPicPr>
          <p:nvPr/>
        </p:nvPicPr>
        <p:blipFill>
          <a:blip r:embed="rId4"/>
          <a:stretch>
            <a:fillRect/>
          </a:stretch>
        </p:blipFill>
        <p:spPr>
          <a:xfrm>
            <a:off x="685056" y="2193615"/>
            <a:ext cx="5868144" cy="573578"/>
          </a:xfrm>
          <a:prstGeom prst="rect">
            <a:avLst/>
          </a:prstGeom>
        </p:spPr>
      </p:pic>
      <p:sp>
        <p:nvSpPr>
          <p:cNvPr id="9" name="Título 6">
            <a:extLst>
              <a:ext uri="{FF2B5EF4-FFF2-40B4-BE49-F238E27FC236}">
                <a16:creationId xmlns:a16="http://schemas.microsoft.com/office/drawing/2014/main" id="{230B6E65-7FFB-0B49-AD9A-A254DF4A381E}"/>
              </a:ext>
            </a:extLst>
          </p:cNvPr>
          <p:cNvSpPr txBox="1">
            <a:spLocks/>
          </p:cNvSpPr>
          <p:nvPr/>
        </p:nvSpPr>
        <p:spPr>
          <a:xfrm>
            <a:off x="395536" y="274638"/>
            <a:ext cx="8519226" cy="1143000"/>
          </a:xfrm>
          <a:prstGeom prst="rect">
            <a:avLst/>
          </a:prstGeom>
        </p:spPr>
        <p:txBody>
          <a:bodyPr/>
          <a:lstStyle>
            <a:lvl1pPr algn="ctr" rtl="0" eaLnBrk="1" fontAlgn="base" hangingPunct="1">
              <a:spcBef>
                <a:spcPct val="0"/>
              </a:spcBef>
              <a:spcAft>
                <a:spcPct val="0"/>
              </a:spcAft>
              <a:defRPr sz="4400">
                <a:solidFill>
                  <a:srgbClr val="000099"/>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n-US" sz="3600" dirty="0"/>
              <a:t>Receptor reservoirs' wastewater volume </a:t>
            </a:r>
            <a:endParaRPr lang="es-CO" sz="2400" kern="0" dirty="0"/>
          </a:p>
        </p:txBody>
      </p:sp>
      <p:sp>
        <p:nvSpPr>
          <p:cNvPr id="10" name="CuadroTexto 9">
            <a:extLst>
              <a:ext uri="{FF2B5EF4-FFF2-40B4-BE49-F238E27FC236}">
                <a16:creationId xmlns:a16="http://schemas.microsoft.com/office/drawing/2014/main" id="{3B57BA15-3941-CD46-8507-98AFAF85B4B8}"/>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2184839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0F2C88C-7D2B-D745-A7A6-8EC7A1521C7D}"/>
              </a:ext>
            </a:extLst>
          </p:cNvPr>
          <p:cNvSpPr>
            <a:spLocks noGrp="1"/>
          </p:cNvSpPr>
          <p:nvPr>
            <p:ph type="sldNum" sz="quarter" idx="10"/>
          </p:nvPr>
        </p:nvSpPr>
        <p:spPr/>
        <p:txBody>
          <a:bodyPr/>
          <a:lstStyle/>
          <a:p>
            <a:pPr>
              <a:defRPr/>
            </a:pPr>
            <a:fld id="{2A1B84A5-2BDB-264B-9781-B1A7ED558291}" type="slidenum">
              <a:rPr lang="es-ES" altLang="es-CO" smtClean="0"/>
              <a:pPr>
                <a:defRPr/>
              </a:pPr>
              <a:t>43</a:t>
            </a:fld>
            <a:endParaRPr lang="es-ES" altLang="es-CO"/>
          </a:p>
        </p:txBody>
      </p:sp>
      <p:pic>
        <p:nvPicPr>
          <p:cNvPr id="6" name="Imagen 5">
            <a:extLst>
              <a:ext uri="{FF2B5EF4-FFF2-40B4-BE49-F238E27FC236}">
                <a16:creationId xmlns:a16="http://schemas.microsoft.com/office/drawing/2014/main" id="{9FD64057-5478-1540-B764-DEADDCD08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152" y="2030092"/>
            <a:ext cx="3076707" cy="2767060"/>
          </a:xfrm>
          <a:prstGeom prst="rect">
            <a:avLst/>
          </a:prstGeom>
        </p:spPr>
      </p:pic>
      <p:pic>
        <p:nvPicPr>
          <p:cNvPr id="9" name="Imagen 8">
            <a:extLst>
              <a:ext uri="{FF2B5EF4-FFF2-40B4-BE49-F238E27FC236}">
                <a16:creationId xmlns:a16="http://schemas.microsoft.com/office/drawing/2014/main" id="{B912A3D0-CBDC-1048-ACEF-B2B2FBEC31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2267420"/>
            <a:ext cx="3528392" cy="2817543"/>
          </a:xfrm>
          <a:prstGeom prst="rect">
            <a:avLst/>
          </a:prstGeom>
        </p:spPr>
      </p:pic>
      <p:sp>
        <p:nvSpPr>
          <p:cNvPr id="11" name="Título 6">
            <a:extLst>
              <a:ext uri="{FF2B5EF4-FFF2-40B4-BE49-F238E27FC236}">
                <a16:creationId xmlns:a16="http://schemas.microsoft.com/office/drawing/2014/main" id="{89AEB616-E2BF-FB4B-88A0-57FF7F205826}"/>
              </a:ext>
            </a:extLst>
          </p:cNvPr>
          <p:cNvSpPr txBox="1">
            <a:spLocks/>
          </p:cNvSpPr>
          <p:nvPr/>
        </p:nvSpPr>
        <p:spPr>
          <a:xfrm>
            <a:off x="457200" y="274638"/>
            <a:ext cx="8229600" cy="1143000"/>
          </a:xfrm>
          <a:prstGeom prst="rect">
            <a:avLst/>
          </a:prstGeom>
        </p:spPr>
        <p:txBody>
          <a:bodyPr/>
          <a:lstStyle>
            <a:lvl1pPr algn="ctr" rtl="0" eaLnBrk="1" fontAlgn="base" hangingPunct="1">
              <a:spcBef>
                <a:spcPct val="0"/>
              </a:spcBef>
              <a:spcAft>
                <a:spcPct val="0"/>
              </a:spcAft>
              <a:defRPr sz="4400">
                <a:solidFill>
                  <a:srgbClr val="000099"/>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s-CO" sz="3200" kern="0" dirty="0"/>
              <a:t>Local </a:t>
            </a:r>
            <a:r>
              <a:rPr lang="es-CO" sz="3200" kern="0" dirty="0" err="1"/>
              <a:t>Controllers</a:t>
            </a:r>
            <a:r>
              <a:rPr lang="es-CO" sz="3200" kern="0" dirty="0"/>
              <a:t> </a:t>
            </a:r>
            <a:r>
              <a:rPr lang="es-CO" sz="3200" kern="0" dirty="0" err="1"/>
              <a:t>Flow</a:t>
            </a:r>
            <a:r>
              <a:rPr lang="es-CO" sz="3200" kern="0" dirty="0"/>
              <a:t> </a:t>
            </a:r>
            <a:r>
              <a:rPr lang="es-CO" sz="3200" kern="0" dirty="0" err="1"/>
              <a:t>Divergent</a:t>
            </a:r>
            <a:r>
              <a:rPr lang="es-CO" sz="3200" kern="0" dirty="0"/>
              <a:t> </a:t>
            </a:r>
            <a:r>
              <a:rPr lang="es-CO" sz="3200" kern="0" dirty="0" err="1"/>
              <a:t>Topology</a:t>
            </a:r>
            <a:endParaRPr lang="es-CO" sz="3200" kern="0" dirty="0"/>
          </a:p>
        </p:txBody>
      </p:sp>
      <p:sp>
        <p:nvSpPr>
          <p:cNvPr id="12" name="CuadroTexto 11">
            <a:extLst>
              <a:ext uri="{FF2B5EF4-FFF2-40B4-BE49-F238E27FC236}">
                <a16:creationId xmlns:a16="http://schemas.microsoft.com/office/drawing/2014/main" id="{8CF661DE-F7FD-B845-9BD3-B7B4E23BD65D}"/>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pic>
        <p:nvPicPr>
          <p:cNvPr id="5" name="Imagen 4">
            <a:extLst>
              <a:ext uri="{FF2B5EF4-FFF2-40B4-BE49-F238E27FC236}">
                <a16:creationId xmlns:a16="http://schemas.microsoft.com/office/drawing/2014/main" id="{6C54157C-1785-9945-AE4F-32C22C1A950A}"/>
              </a:ext>
            </a:extLst>
          </p:cNvPr>
          <p:cNvPicPr>
            <a:picLocks noChangeAspect="1"/>
          </p:cNvPicPr>
          <p:nvPr/>
        </p:nvPicPr>
        <p:blipFill>
          <a:blip r:embed="rId5"/>
          <a:stretch>
            <a:fillRect/>
          </a:stretch>
        </p:blipFill>
        <p:spPr>
          <a:xfrm>
            <a:off x="377788" y="1773037"/>
            <a:ext cx="4860032" cy="523295"/>
          </a:xfrm>
          <a:prstGeom prst="rect">
            <a:avLst/>
          </a:prstGeom>
        </p:spPr>
      </p:pic>
      <p:pic>
        <p:nvPicPr>
          <p:cNvPr id="7" name="Imagen 6">
            <a:extLst>
              <a:ext uri="{FF2B5EF4-FFF2-40B4-BE49-F238E27FC236}">
                <a16:creationId xmlns:a16="http://schemas.microsoft.com/office/drawing/2014/main" id="{D339F2D5-8FD6-FE4D-B4A0-02E31D201C9B}"/>
              </a:ext>
            </a:extLst>
          </p:cNvPr>
          <p:cNvPicPr>
            <a:picLocks noChangeAspect="1"/>
          </p:cNvPicPr>
          <p:nvPr/>
        </p:nvPicPr>
        <p:blipFill>
          <a:blip r:embed="rId6"/>
          <a:stretch>
            <a:fillRect/>
          </a:stretch>
        </p:blipFill>
        <p:spPr>
          <a:xfrm>
            <a:off x="755576" y="5164269"/>
            <a:ext cx="4860032" cy="705927"/>
          </a:xfrm>
          <a:prstGeom prst="rect">
            <a:avLst/>
          </a:prstGeom>
        </p:spPr>
      </p:pic>
    </p:spTree>
    <p:extLst>
      <p:ext uri="{BB962C8B-B14F-4D97-AF65-F5344CB8AC3E}">
        <p14:creationId xmlns:p14="http://schemas.microsoft.com/office/powerpoint/2010/main" val="1650663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B379680-D3A6-B247-8E84-BED3EF20C28E}"/>
              </a:ext>
            </a:extLst>
          </p:cNvPr>
          <p:cNvSpPr>
            <a:spLocks noGrp="1"/>
          </p:cNvSpPr>
          <p:nvPr>
            <p:ph type="title"/>
          </p:nvPr>
        </p:nvSpPr>
        <p:spPr/>
        <p:txBody>
          <a:bodyPr/>
          <a:lstStyle/>
          <a:p>
            <a:r>
              <a:rPr lang="es-CO" sz="3200" dirty="0"/>
              <a:t>Local </a:t>
            </a:r>
            <a:r>
              <a:rPr lang="es-CO" sz="3200" dirty="0" err="1"/>
              <a:t>Controllers</a:t>
            </a:r>
            <a:r>
              <a:rPr lang="es-CO" sz="3200" dirty="0"/>
              <a:t> </a:t>
            </a:r>
            <a:r>
              <a:rPr lang="es-CO" sz="3200" dirty="0" err="1"/>
              <a:t>Flow</a:t>
            </a:r>
            <a:r>
              <a:rPr lang="es-CO" sz="3200" dirty="0"/>
              <a:t> </a:t>
            </a:r>
            <a:r>
              <a:rPr lang="es-CO" sz="3200" dirty="0" err="1"/>
              <a:t>Convergent</a:t>
            </a:r>
            <a:r>
              <a:rPr lang="es-CO" sz="3200" dirty="0"/>
              <a:t> </a:t>
            </a:r>
            <a:r>
              <a:rPr lang="es-CO" sz="3200" dirty="0" err="1"/>
              <a:t>Topology</a:t>
            </a:r>
            <a:endParaRPr lang="es-CO" sz="3200" dirty="0"/>
          </a:p>
        </p:txBody>
      </p:sp>
      <p:sp>
        <p:nvSpPr>
          <p:cNvPr id="2" name="Marcador de número de diapositiva 1">
            <a:extLst>
              <a:ext uri="{FF2B5EF4-FFF2-40B4-BE49-F238E27FC236}">
                <a16:creationId xmlns:a16="http://schemas.microsoft.com/office/drawing/2014/main" id="{EF069477-42CC-0E4F-B9BD-F261173BDA2B}"/>
              </a:ext>
            </a:extLst>
          </p:cNvPr>
          <p:cNvSpPr>
            <a:spLocks noGrp="1"/>
          </p:cNvSpPr>
          <p:nvPr>
            <p:ph type="sldNum" sz="quarter" idx="10"/>
          </p:nvPr>
        </p:nvSpPr>
        <p:spPr/>
        <p:txBody>
          <a:bodyPr/>
          <a:lstStyle/>
          <a:p>
            <a:pPr>
              <a:defRPr/>
            </a:pPr>
            <a:fld id="{2A1B84A5-2BDB-264B-9781-B1A7ED558291}" type="slidenum">
              <a:rPr lang="es-ES" altLang="es-CO" smtClean="0"/>
              <a:pPr>
                <a:defRPr/>
              </a:pPr>
              <a:t>44</a:t>
            </a:fld>
            <a:endParaRPr lang="es-ES" altLang="es-CO"/>
          </a:p>
        </p:txBody>
      </p:sp>
      <p:pic>
        <p:nvPicPr>
          <p:cNvPr id="4" name="Imagen 3">
            <a:extLst>
              <a:ext uri="{FF2B5EF4-FFF2-40B4-BE49-F238E27FC236}">
                <a16:creationId xmlns:a16="http://schemas.microsoft.com/office/drawing/2014/main" id="{0F8F81DE-7DAB-2E49-89E6-DCE970BB2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2420888"/>
            <a:ext cx="3628066" cy="3431068"/>
          </a:xfrm>
          <a:prstGeom prst="rect">
            <a:avLst/>
          </a:prstGeom>
        </p:spPr>
      </p:pic>
      <p:pic>
        <p:nvPicPr>
          <p:cNvPr id="5" name="Imagen 4">
            <a:extLst>
              <a:ext uri="{FF2B5EF4-FFF2-40B4-BE49-F238E27FC236}">
                <a16:creationId xmlns:a16="http://schemas.microsoft.com/office/drawing/2014/main" id="{A886F327-3970-A84B-85C0-C3027328E99C}"/>
              </a:ext>
            </a:extLst>
          </p:cNvPr>
          <p:cNvPicPr>
            <a:picLocks noChangeAspect="1"/>
          </p:cNvPicPr>
          <p:nvPr/>
        </p:nvPicPr>
        <p:blipFill>
          <a:blip r:embed="rId4"/>
          <a:stretch>
            <a:fillRect/>
          </a:stretch>
        </p:blipFill>
        <p:spPr>
          <a:xfrm>
            <a:off x="211358" y="1948370"/>
            <a:ext cx="6732240" cy="832558"/>
          </a:xfrm>
          <a:prstGeom prst="rect">
            <a:avLst/>
          </a:prstGeom>
        </p:spPr>
      </p:pic>
      <p:sp>
        <p:nvSpPr>
          <p:cNvPr id="9" name="CuadroTexto 8">
            <a:extLst>
              <a:ext uri="{FF2B5EF4-FFF2-40B4-BE49-F238E27FC236}">
                <a16:creationId xmlns:a16="http://schemas.microsoft.com/office/drawing/2014/main" id="{288728F9-CCDB-8A45-8B2B-E7E18D862AC8}"/>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pic>
        <p:nvPicPr>
          <p:cNvPr id="8" name="Imagen 7">
            <a:extLst>
              <a:ext uri="{FF2B5EF4-FFF2-40B4-BE49-F238E27FC236}">
                <a16:creationId xmlns:a16="http://schemas.microsoft.com/office/drawing/2014/main" id="{A9077A55-801D-D04F-9C5D-B8C894730929}"/>
              </a:ext>
            </a:extLst>
          </p:cNvPr>
          <p:cNvPicPr>
            <a:picLocks noChangeAspect="1"/>
          </p:cNvPicPr>
          <p:nvPr/>
        </p:nvPicPr>
        <p:blipFill>
          <a:blip r:embed="rId5"/>
          <a:stretch>
            <a:fillRect/>
          </a:stretch>
        </p:blipFill>
        <p:spPr>
          <a:xfrm>
            <a:off x="35496" y="4632572"/>
            <a:ext cx="6002159" cy="880576"/>
          </a:xfrm>
          <a:prstGeom prst="rect">
            <a:avLst/>
          </a:prstGeom>
        </p:spPr>
      </p:pic>
    </p:spTree>
    <p:extLst>
      <p:ext uri="{BB962C8B-B14F-4D97-AF65-F5344CB8AC3E}">
        <p14:creationId xmlns:p14="http://schemas.microsoft.com/office/powerpoint/2010/main" val="176723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F069477-42CC-0E4F-B9BD-F261173BDA2B}"/>
              </a:ext>
            </a:extLst>
          </p:cNvPr>
          <p:cNvSpPr>
            <a:spLocks noGrp="1"/>
          </p:cNvSpPr>
          <p:nvPr>
            <p:ph type="sldNum" sz="quarter" idx="10"/>
          </p:nvPr>
        </p:nvSpPr>
        <p:spPr/>
        <p:txBody>
          <a:bodyPr/>
          <a:lstStyle/>
          <a:p>
            <a:pPr>
              <a:defRPr/>
            </a:pPr>
            <a:fld id="{2A1B84A5-2BDB-264B-9781-B1A7ED558291}" type="slidenum">
              <a:rPr lang="es-ES" altLang="es-CO" smtClean="0"/>
              <a:pPr>
                <a:defRPr/>
              </a:pPr>
              <a:t>45</a:t>
            </a:fld>
            <a:endParaRPr lang="es-ES" altLang="es-CO"/>
          </a:p>
        </p:txBody>
      </p:sp>
      <p:pic>
        <p:nvPicPr>
          <p:cNvPr id="4" name="Imagen 3">
            <a:extLst>
              <a:ext uri="{FF2B5EF4-FFF2-40B4-BE49-F238E27FC236}">
                <a16:creationId xmlns:a16="http://schemas.microsoft.com/office/drawing/2014/main" id="{0F8F81DE-7DAB-2E49-89E6-DCE970BB2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2492896"/>
            <a:ext cx="2833180" cy="2679342"/>
          </a:xfrm>
          <a:prstGeom prst="rect">
            <a:avLst/>
          </a:prstGeom>
        </p:spPr>
      </p:pic>
      <p:pic>
        <p:nvPicPr>
          <p:cNvPr id="6" name="Imagen 5">
            <a:extLst>
              <a:ext uri="{FF2B5EF4-FFF2-40B4-BE49-F238E27FC236}">
                <a16:creationId xmlns:a16="http://schemas.microsoft.com/office/drawing/2014/main" id="{BE468458-C8EB-974C-965E-25FC44859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2198142"/>
            <a:ext cx="3528392" cy="2817543"/>
          </a:xfrm>
          <a:prstGeom prst="rect">
            <a:avLst/>
          </a:prstGeom>
        </p:spPr>
      </p:pic>
      <p:sp>
        <p:nvSpPr>
          <p:cNvPr id="7" name="Título 6">
            <a:extLst>
              <a:ext uri="{FF2B5EF4-FFF2-40B4-BE49-F238E27FC236}">
                <a16:creationId xmlns:a16="http://schemas.microsoft.com/office/drawing/2014/main" id="{24482311-F5E7-2A47-8F93-7FE3CF5EF193}"/>
              </a:ext>
            </a:extLst>
          </p:cNvPr>
          <p:cNvSpPr txBox="1">
            <a:spLocks/>
          </p:cNvSpPr>
          <p:nvPr/>
        </p:nvSpPr>
        <p:spPr>
          <a:xfrm>
            <a:off x="457200" y="274638"/>
            <a:ext cx="8229600" cy="1143000"/>
          </a:xfrm>
          <a:prstGeom prst="rect">
            <a:avLst/>
          </a:prstGeom>
        </p:spPr>
        <p:txBody>
          <a:bodyPr/>
          <a:lstStyle>
            <a:lvl1pPr algn="ctr" rtl="0" eaLnBrk="1" fontAlgn="base" hangingPunct="1">
              <a:spcBef>
                <a:spcPct val="0"/>
              </a:spcBef>
              <a:spcAft>
                <a:spcPct val="0"/>
              </a:spcAft>
              <a:defRPr sz="4400">
                <a:solidFill>
                  <a:srgbClr val="000099"/>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2pPr>
            <a:lvl3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3pPr>
            <a:lvl4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4pPr>
            <a:lvl5pPr algn="ctr" rtl="0" eaLnBrk="1" fontAlgn="base" hangingPunct="1">
              <a:spcBef>
                <a:spcPct val="0"/>
              </a:spcBef>
              <a:spcAft>
                <a:spcPct val="0"/>
              </a:spcAft>
              <a:defRPr sz="4400">
                <a:solidFill>
                  <a:srgbClr val="000099"/>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r>
              <a:rPr lang="es-CO" sz="3200" kern="0" dirty="0"/>
              <a:t>Local </a:t>
            </a:r>
            <a:r>
              <a:rPr lang="es-CO" sz="3200" kern="0" dirty="0" err="1"/>
              <a:t>Controllers</a:t>
            </a:r>
            <a:r>
              <a:rPr lang="es-CO" sz="3200" kern="0" dirty="0"/>
              <a:t> </a:t>
            </a:r>
            <a:r>
              <a:rPr lang="es-CO" sz="3200" kern="0" dirty="0" err="1"/>
              <a:t>Flow</a:t>
            </a:r>
            <a:r>
              <a:rPr lang="es-CO" sz="3200" kern="0" dirty="0"/>
              <a:t> </a:t>
            </a:r>
            <a:r>
              <a:rPr lang="es-CO" sz="3200" kern="0" dirty="0" err="1"/>
              <a:t>Convergent</a:t>
            </a:r>
            <a:r>
              <a:rPr lang="es-CO" sz="3200" kern="0" dirty="0"/>
              <a:t> </a:t>
            </a:r>
            <a:r>
              <a:rPr lang="es-CO" sz="3200" kern="0" dirty="0" err="1"/>
              <a:t>Topology</a:t>
            </a:r>
            <a:endParaRPr lang="es-CO" sz="3200" kern="0" dirty="0"/>
          </a:p>
        </p:txBody>
      </p:sp>
      <p:sp>
        <p:nvSpPr>
          <p:cNvPr id="8" name="CuadroTexto 7">
            <a:extLst>
              <a:ext uri="{FF2B5EF4-FFF2-40B4-BE49-F238E27FC236}">
                <a16:creationId xmlns:a16="http://schemas.microsoft.com/office/drawing/2014/main" id="{A985F0F5-791C-FF42-B75D-47186EEB70EF}"/>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pic>
        <p:nvPicPr>
          <p:cNvPr id="9" name="Imagen 8">
            <a:extLst>
              <a:ext uri="{FF2B5EF4-FFF2-40B4-BE49-F238E27FC236}">
                <a16:creationId xmlns:a16="http://schemas.microsoft.com/office/drawing/2014/main" id="{0F2CB09A-EA11-AF47-995A-5AD0FE138438}"/>
              </a:ext>
            </a:extLst>
          </p:cNvPr>
          <p:cNvPicPr>
            <a:picLocks noChangeAspect="1"/>
          </p:cNvPicPr>
          <p:nvPr/>
        </p:nvPicPr>
        <p:blipFill>
          <a:blip r:embed="rId5"/>
          <a:stretch>
            <a:fillRect/>
          </a:stretch>
        </p:blipFill>
        <p:spPr>
          <a:xfrm>
            <a:off x="755575" y="5085185"/>
            <a:ext cx="5404501" cy="785012"/>
          </a:xfrm>
          <a:prstGeom prst="rect">
            <a:avLst/>
          </a:prstGeom>
        </p:spPr>
      </p:pic>
      <p:pic>
        <p:nvPicPr>
          <p:cNvPr id="10" name="Imagen 9">
            <a:extLst>
              <a:ext uri="{FF2B5EF4-FFF2-40B4-BE49-F238E27FC236}">
                <a16:creationId xmlns:a16="http://schemas.microsoft.com/office/drawing/2014/main" id="{6DCA949C-3E28-F742-A39B-79245C83B496}"/>
              </a:ext>
            </a:extLst>
          </p:cNvPr>
          <p:cNvPicPr>
            <a:picLocks noChangeAspect="1"/>
          </p:cNvPicPr>
          <p:nvPr/>
        </p:nvPicPr>
        <p:blipFill>
          <a:blip r:embed="rId6"/>
          <a:stretch>
            <a:fillRect/>
          </a:stretch>
        </p:blipFill>
        <p:spPr>
          <a:xfrm>
            <a:off x="648072" y="1606764"/>
            <a:ext cx="5868144" cy="586141"/>
          </a:xfrm>
          <a:prstGeom prst="rect">
            <a:avLst/>
          </a:prstGeom>
        </p:spPr>
      </p:pic>
    </p:spTree>
    <p:extLst>
      <p:ext uri="{BB962C8B-B14F-4D97-AF65-F5344CB8AC3E}">
        <p14:creationId xmlns:p14="http://schemas.microsoft.com/office/powerpoint/2010/main" val="454973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red_chico_final_controladores_final.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592" y="649278"/>
            <a:ext cx="7645840" cy="5372010"/>
          </a:xfrm>
          <a:prstGeom prst="rect">
            <a:avLst/>
          </a:prstGeom>
        </p:spPr>
      </p:pic>
      <p:grpSp>
        <p:nvGrpSpPr>
          <p:cNvPr id="10" name="Agrupar 9"/>
          <p:cNvGrpSpPr/>
          <p:nvPr/>
        </p:nvGrpSpPr>
        <p:grpSpPr>
          <a:xfrm>
            <a:off x="5807694" y="196410"/>
            <a:ext cx="3179190" cy="471386"/>
            <a:chOff x="5964810" y="183316"/>
            <a:chExt cx="3179190" cy="471386"/>
          </a:xfrm>
        </p:grpSpPr>
        <p:pic>
          <p:nvPicPr>
            <p:cNvPr id="13" name="Imagen 12"/>
            <p:cNvPicPr>
              <a:picLocks noChangeAspect="1"/>
            </p:cNvPicPr>
            <p:nvPr/>
          </p:nvPicPr>
          <p:blipFill rotWithShape="1">
            <a:blip r:embed="rId4"/>
            <a:srcRect t="30840" b="28400"/>
            <a:stretch/>
          </p:blipFill>
          <p:spPr>
            <a:xfrm>
              <a:off x="7077969" y="196409"/>
              <a:ext cx="1092220" cy="445197"/>
            </a:xfrm>
            <a:prstGeom prst="rect">
              <a:avLst/>
            </a:prstGeom>
          </p:spPr>
        </p:pic>
        <p:pic>
          <p:nvPicPr>
            <p:cNvPr id="15" name="Imagen 14"/>
            <p:cNvPicPr>
              <a:picLocks noChangeAspect="1"/>
            </p:cNvPicPr>
            <p:nvPr/>
          </p:nvPicPr>
          <p:blipFill rotWithShape="1">
            <a:blip r:embed="rId5"/>
            <a:srcRect t="43151"/>
            <a:stretch/>
          </p:blipFill>
          <p:spPr>
            <a:xfrm>
              <a:off x="8029487" y="183316"/>
              <a:ext cx="1114513" cy="471386"/>
            </a:xfrm>
            <a:prstGeom prst="rect">
              <a:avLst/>
            </a:prstGeom>
          </p:spPr>
        </p:pic>
        <p:pic>
          <p:nvPicPr>
            <p:cNvPr id="16" name="Imagen 15"/>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4810" y="210628"/>
              <a:ext cx="1161075" cy="352019"/>
            </a:xfrm>
            <a:prstGeom prst="rect">
              <a:avLst/>
            </a:prstGeom>
            <a:noFill/>
            <a:ln w="9525">
              <a:noFill/>
              <a:miter lim="800000"/>
              <a:headEnd/>
              <a:tailEnd/>
            </a:ln>
          </p:spPr>
        </p:pic>
      </p:grpSp>
      <p:sp>
        <p:nvSpPr>
          <p:cNvPr id="8" name="CuadroTexto 7">
            <a:extLst>
              <a:ext uri="{FF2B5EF4-FFF2-40B4-BE49-F238E27FC236}">
                <a16:creationId xmlns:a16="http://schemas.microsoft.com/office/drawing/2014/main" id="{8B8F8CD1-B0D5-DC49-A028-52F4E5E2BD99}"/>
              </a:ext>
            </a:extLst>
          </p:cNvPr>
          <p:cNvSpPr txBox="1"/>
          <p:nvPr/>
        </p:nvSpPr>
        <p:spPr>
          <a:xfrm>
            <a:off x="1610740" y="6115835"/>
            <a:ext cx="6849692" cy="861774"/>
          </a:xfrm>
          <a:prstGeom prst="rect">
            <a:avLst/>
          </a:prstGeom>
          <a:noFill/>
        </p:spPr>
        <p:txBody>
          <a:bodyPr wrap="square" rtlCol="0">
            <a:spAutoFit/>
          </a:bodyPr>
          <a:lstStyle/>
          <a:p>
            <a:r>
              <a:rPr lang="es-ES" sz="1000" dirty="0"/>
              <a:t> L García, J Barreiro-</a:t>
            </a:r>
            <a:r>
              <a:rPr lang="es-ES" sz="1000" dirty="0" err="1"/>
              <a:t>Gomez</a:t>
            </a:r>
            <a:r>
              <a:rPr lang="es-ES" sz="1000" dirty="0"/>
              <a:t>, E Escobar, D Téllez, </a:t>
            </a:r>
            <a:r>
              <a:rPr lang="es-ES" sz="1000" b="1" dirty="0"/>
              <a:t>NQS</a:t>
            </a:r>
            <a:r>
              <a:rPr lang="es-ES" sz="1000" dirty="0"/>
              <a:t>, </a:t>
            </a:r>
            <a:r>
              <a:rPr lang="es-ES" sz="1000" dirty="0" err="1"/>
              <a:t>C.Ocampo</a:t>
            </a:r>
            <a:r>
              <a:rPr lang="es-ES" sz="1000" dirty="0"/>
              <a:t>-Martínez, </a:t>
            </a:r>
            <a:r>
              <a:rPr lang="es-ES" sz="1000" dirty="0" err="1"/>
              <a:t>Modeling</a:t>
            </a:r>
            <a:r>
              <a:rPr lang="es-ES" sz="1000" dirty="0"/>
              <a:t> and real-time control of </a:t>
            </a:r>
            <a:r>
              <a:rPr lang="es-ES" sz="1000" dirty="0" err="1"/>
              <a:t>urban</a:t>
            </a:r>
            <a:r>
              <a:rPr lang="es-ES" sz="1000" dirty="0"/>
              <a:t> </a:t>
            </a:r>
            <a:r>
              <a:rPr lang="es-ES" sz="1000" dirty="0" err="1"/>
              <a:t>drainage</a:t>
            </a:r>
            <a:r>
              <a:rPr lang="es-ES" sz="1000" dirty="0"/>
              <a:t> </a:t>
            </a:r>
            <a:r>
              <a:rPr lang="es-ES" sz="1000" dirty="0" err="1"/>
              <a:t>systems</a:t>
            </a:r>
            <a:r>
              <a:rPr lang="es-ES" sz="1000" dirty="0"/>
              <a:t>: A </a:t>
            </a:r>
            <a:r>
              <a:rPr lang="es-ES" sz="1000" dirty="0" err="1"/>
              <a:t>review</a:t>
            </a:r>
            <a:r>
              <a:rPr lang="es-ES" sz="1000" dirty="0"/>
              <a:t>, </a:t>
            </a:r>
            <a:r>
              <a:rPr lang="es-ES" sz="1000" dirty="0" err="1"/>
              <a:t>Advances</a:t>
            </a:r>
            <a:r>
              <a:rPr lang="es-ES" sz="1000" dirty="0"/>
              <a:t> in </a:t>
            </a:r>
            <a:r>
              <a:rPr lang="es-ES" sz="1000" dirty="0" err="1"/>
              <a:t>Water</a:t>
            </a:r>
            <a:r>
              <a:rPr lang="es-ES" sz="1000" dirty="0"/>
              <a:t> </a:t>
            </a:r>
            <a:r>
              <a:rPr lang="es-ES" sz="1000" dirty="0" err="1"/>
              <a:t>Resources</a:t>
            </a:r>
            <a:r>
              <a:rPr lang="es-ES" sz="1000" dirty="0"/>
              <a:t>, 2015</a:t>
            </a:r>
          </a:p>
          <a:p>
            <a:r>
              <a:rPr lang="es-ES" sz="1000" dirty="0"/>
              <a:t>G Riaño-Briceño, J Barreiro-</a:t>
            </a:r>
            <a:r>
              <a:rPr lang="es-ES" sz="1000" dirty="0" err="1"/>
              <a:t>Gomez</a:t>
            </a:r>
            <a:r>
              <a:rPr lang="es-ES" sz="1000" dirty="0"/>
              <a:t>, A </a:t>
            </a:r>
            <a:r>
              <a:rPr lang="es-ES" sz="1000" dirty="0" err="1"/>
              <a:t>Ramirez</a:t>
            </a:r>
            <a:r>
              <a:rPr lang="es-ES" sz="1000" dirty="0"/>
              <a:t>-Jaime, </a:t>
            </a:r>
            <a:r>
              <a:rPr lang="es-ES" sz="1000" b="1" dirty="0"/>
              <a:t>NQS</a:t>
            </a:r>
            <a:r>
              <a:rPr lang="es-ES" sz="1000" dirty="0"/>
              <a:t>, </a:t>
            </a:r>
            <a:r>
              <a:rPr lang="es-ES" sz="1000" dirty="0" err="1"/>
              <a:t>C.Ocampo</a:t>
            </a:r>
            <a:r>
              <a:rPr lang="es-ES" sz="1000" dirty="0"/>
              <a:t>-Martínez, </a:t>
            </a:r>
            <a:r>
              <a:rPr lang="es-ES" sz="1000" dirty="0" err="1"/>
              <a:t>MatSWMM</a:t>
            </a:r>
            <a:r>
              <a:rPr lang="es-ES" sz="1000" dirty="0"/>
              <a:t>–</a:t>
            </a:r>
            <a:r>
              <a:rPr lang="es-ES" sz="1000" dirty="0" err="1"/>
              <a:t>An</a:t>
            </a:r>
            <a:r>
              <a:rPr lang="es-ES" sz="1000" dirty="0"/>
              <a:t> open-</a:t>
            </a:r>
            <a:r>
              <a:rPr lang="es-ES" sz="1000" dirty="0" err="1"/>
              <a:t>source</a:t>
            </a:r>
            <a:r>
              <a:rPr lang="es-ES" sz="1000" dirty="0"/>
              <a:t> </a:t>
            </a:r>
            <a:r>
              <a:rPr lang="es-ES" sz="1000" dirty="0" err="1"/>
              <a:t>toolbox</a:t>
            </a:r>
            <a:r>
              <a:rPr lang="es-ES" sz="1000" dirty="0"/>
              <a:t> </a:t>
            </a:r>
            <a:r>
              <a:rPr lang="es-ES" sz="1000" dirty="0" err="1"/>
              <a:t>for</a:t>
            </a:r>
            <a:r>
              <a:rPr lang="es-ES" sz="1000" dirty="0"/>
              <a:t> </a:t>
            </a:r>
            <a:r>
              <a:rPr lang="es-ES" sz="1000" dirty="0" err="1"/>
              <a:t>designing</a:t>
            </a:r>
            <a:r>
              <a:rPr lang="es-ES" sz="1000" dirty="0"/>
              <a:t> real-time control of </a:t>
            </a:r>
            <a:r>
              <a:rPr lang="es-ES" sz="1000" dirty="0" err="1"/>
              <a:t>urban</a:t>
            </a:r>
            <a:r>
              <a:rPr lang="es-ES" sz="1000" dirty="0"/>
              <a:t> </a:t>
            </a:r>
            <a:r>
              <a:rPr lang="es-ES" sz="1000" dirty="0" err="1"/>
              <a:t>drainage</a:t>
            </a:r>
            <a:r>
              <a:rPr lang="es-ES" sz="1000" dirty="0"/>
              <a:t> </a:t>
            </a:r>
            <a:r>
              <a:rPr lang="es-ES" sz="1000" dirty="0" err="1"/>
              <a:t>systems</a:t>
            </a:r>
            <a:r>
              <a:rPr lang="es-ES" sz="1000" dirty="0"/>
              <a:t>, </a:t>
            </a:r>
            <a:r>
              <a:rPr lang="es-ES" sz="1000" dirty="0" err="1"/>
              <a:t>Environmental</a:t>
            </a:r>
            <a:r>
              <a:rPr lang="es-ES" sz="1000" dirty="0"/>
              <a:t> </a:t>
            </a:r>
            <a:r>
              <a:rPr lang="es-ES" sz="1000" dirty="0" err="1"/>
              <a:t>Modelling</a:t>
            </a:r>
            <a:r>
              <a:rPr lang="es-ES" sz="1000" dirty="0"/>
              <a:t> &amp; Software, 2016.</a:t>
            </a:r>
          </a:p>
          <a:p>
            <a:endParaRPr lang="es-ES" sz="1000" dirty="0"/>
          </a:p>
        </p:txBody>
      </p:sp>
      <p:sp>
        <p:nvSpPr>
          <p:cNvPr id="2" name="Marcador de número de diapositiva 1">
            <a:extLst>
              <a:ext uri="{FF2B5EF4-FFF2-40B4-BE49-F238E27FC236}">
                <a16:creationId xmlns:a16="http://schemas.microsoft.com/office/drawing/2014/main" id="{07273FD8-27F2-E84F-8724-C458CE912D17}"/>
              </a:ext>
            </a:extLst>
          </p:cNvPr>
          <p:cNvSpPr>
            <a:spLocks noGrp="1"/>
          </p:cNvSpPr>
          <p:nvPr>
            <p:ph type="sldNum" sz="quarter" idx="10"/>
          </p:nvPr>
        </p:nvSpPr>
        <p:spPr/>
        <p:txBody>
          <a:bodyPr/>
          <a:lstStyle/>
          <a:p>
            <a:pPr>
              <a:defRPr/>
            </a:pPr>
            <a:fld id="{44CEE10E-986F-AC42-A31B-29AE5EBA5523}" type="slidenum">
              <a:rPr lang="es-ES" altLang="es-CO" smtClean="0"/>
              <a:pPr>
                <a:defRPr/>
              </a:pPr>
              <a:t>46</a:t>
            </a:fld>
            <a:endParaRPr lang="es-ES" altLang="es-CO"/>
          </a:p>
        </p:txBody>
      </p:sp>
    </p:spTree>
    <p:extLst>
      <p:ext uri="{BB962C8B-B14F-4D97-AF65-F5344CB8AC3E}">
        <p14:creationId xmlns:p14="http://schemas.microsoft.com/office/powerpoint/2010/main" val="3989654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2D16449-F463-6144-B0FD-AE2651014058}"/>
              </a:ext>
            </a:extLst>
          </p:cNvPr>
          <p:cNvSpPr>
            <a:spLocks noGrp="1"/>
          </p:cNvSpPr>
          <p:nvPr>
            <p:ph type="sldNum" sz="quarter" idx="10"/>
          </p:nvPr>
        </p:nvSpPr>
        <p:spPr/>
        <p:txBody>
          <a:bodyPr/>
          <a:lstStyle/>
          <a:p>
            <a:pPr>
              <a:defRPr/>
            </a:pPr>
            <a:fld id="{2A1B84A5-2BDB-264B-9781-B1A7ED558291}" type="slidenum">
              <a:rPr lang="es-ES" altLang="es-CO" smtClean="0"/>
              <a:pPr>
                <a:defRPr/>
              </a:pPr>
              <a:t>47</a:t>
            </a:fld>
            <a:endParaRPr lang="es-ES" altLang="es-CO"/>
          </a:p>
        </p:txBody>
      </p:sp>
      <p:pic>
        <p:nvPicPr>
          <p:cNvPr id="4" name="Imagen 3">
            <a:extLst>
              <a:ext uri="{FF2B5EF4-FFF2-40B4-BE49-F238E27FC236}">
                <a16:creationId xmlns:a16="http://schemas.microsoft.com/office/drawing/2014/main" id="{F487B26B-675E-2846-966D-8C6B5272E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332656"/>
            <a:ext cx="7327900" cy="4406900"/>
          </a:xfrm>
          <a:prstGeom prst="rect">
            <a:avLst/>
          </a:prstGeom>
        </p:spPr>
      </p:pic>
      <p:pic>
        <p:nvPicPr>
          <p:cNvPr id="5" name="Imagen 4">
            <a:extLst>
              <a:ext uri="{FF2B5EF4-FFF2-40B4-BE49-F238E27FC236}">
                <a16:creationId xmlns:a16="http://schemas.microsoft.com/office/drawing/2014/main" id="{C80962CE-460F-414E-93F2-9F965A3BB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632" y="3284984"/>
            <a:ext cx="3602856" cy="2591398"/>
          </a:xfrm>
          <a:prstGeom prst="rect">
            <a:avLst/>
          </a:prstGeom>
        </p:spPr>
      </p:pic>
      <p:sp>
        <p:nvSpPr>
          <p:cNvPr id="6" name="CuadroTexto 5">
            <a:extLst>
              <a:ext uri="{FF2B5EF4-FFF2-40B4-BE49-F238E27FC236}">
                <a16:creationId xmlns:a16="http://schemas.microsoft.com/office/drawing/2014/main" id="{591DDB7D-8DC0-0143-873F-B63D6FCC77D6}"/>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276285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20C0E62-DDD9-C84E-A659-1BCF6542E1F1}"/>
              </a:ext>
            </a:extLst>
          </p:cNvPr>
          <p:cNvSpPr>
            <a:spLocks noGrp="1"/>
          </p:cNvSpPr>
          <p:nvPr>
            <p:ph type="sldNum" sz="quarter" idx="10"/>
          </p:nvPr>
        </p:nvSpPr>
        <p:spPr/>
        <p:txBody>
          <a:bodyPr/>
          <a:lstStyle/>
          <a:p>
            <a:pPr>
              <a:defRPr/>
            </a:pPr>
            <a:fld id="{2A1B84A5-2BDB-264B-9781-B1A7ED558291}" type="slidenum">
              <a:rPr lang="es-ES" altLang="es-CO" smtClean="0"/>
              <a:pPr>
                <a:defRPr/>
              </a:pPr>
              <a:t>48</a:t>
            </a:fld>
            <a:endParaRPr lang="es-ES" altLang="es-CO"/>
          </a:p>
        </p:txBody>
      </p:sp>
      <p:pic>
        <p:nvPicPr>
          <p:cNvPr id="4" name="Imagen 3">
            <a:extLst>
              <a:ext uri="{FF2B5EF4-FFF2-40B4-BE49-F238E27FC236}">
                <a16:creationId xmlns:a16="http://schemas.microsoft.com/office/drawing/2014/main" id="{1C0438AF-5FDB-CF4F-B318-C8F31A5A9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1969"/>
            <a:ext cx="9144000" cy="5014061"/>
          </a:xfrm>
          <a:prstGeom prst="rect">
            <a:avLst/>
          </a:prstGeom>
        </p:spPr>
      </p:pic>
      <p:sp>
        <p:nvSpPr>
          <p:cNvPr id="5" name="CuadroTexto 4">
            <a:extLst>
              <a:ext uri="{FF2B5EF4-FFF2-40B4-BE49-F238E27FC236}">
                <a16:creationId xmlns:a16="http://schemas.microsoft.com/office/drawing/2014/main" id="{4F3B3F67-0651-F246-B68F-80EC96C74441}"/>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291148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E0876DDE-88D2-D64A-B48A-D78910C97932}"/>
              </a:ext>
            </a:extLst>
          </p:cNvPr>
          <p:cNvGrpSpPr/>
          <p:nvPr/>
        </p:nvGrpSpPr>
        <p:grpSpPr>
          <a:xfrm>
            <a:off x="595835" y="1052736"/>
            <a:ext cx="7792589" cy="4951951"/>
            <a:chOff x="395536" y="1124744"/>
            <a:chExt cx="7792589" cy="4951951"/>
          </a:xfrm>
        </p:grpSpPr>
        <p:pic>
          <p:nvPicPr>
            <p:cNvPr id="2" name="Imagen 1" descr="C:\Users\ab.pedraza1391\SharePoint\Acuerdo 3 - Productos\PRODUCTO Informe Tecnico II\Sistema pozo con tanque.jpg">
              <a:extLst>
                <a:ext uri="{FF2B5EF4-FFF2-40B4-BE49-F238E27FC236}">
                  <a16:creationId xmlns:a16="http://schemas.microsoft.com/office/drawing/2014/main" id="{48F499B9-CBC5-EF4F-97B9-F3075DC1BBC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573016"/>
              <a:ext cx="4248472" cy="2503679"/>
            </a:xfrm>
            <a:prstGeom prst="rect">
              <a:avLst/>
            </a:prstGeom>
            <a:noFill/>
            <a:ln>
              <a:noFill/>
            </a:ln>
          </p:spPr>
        </p:pic>
        <p:pic>
          <p:nvPicPr>
            <p:cNvPr id="4" name="Imagen 3" descr="inundacion.pdf">
              <a:extLst>
                <a:ext uri="{FF2B5EF4-FFF2-40B4-BE49-F238E27FC236}">
                  <a16:creationId xmlns:a16="http://schemas.microsoft.com/office/drawing/2014/main" id="{29DC8BC8-6A19-C74E-A343-AA9D97A124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9092" y="1131617"/>
              <a:ext cx="3579033" cy="2513407"/>
            </a:xfrm>
            <a:prstGeom prst="rect">
              <a:avLst/>
            </a:prstGeom>
          </p:spPr>
        </p:pic>
        <p:pic>
          <p:nvPicPr>
            <p:cNvPr id="5" name="4 Marcador de contenido">
              <a:extLst>
                <a:ext uri="{FF2B5EF4-FFF2-40B4-BE49-F238E27FC236}">
                  <a16:creationId xmlns:a16="http://schemas.microsoft.com/office/drawing/2014/main" id="{89C2D695-78F9-614F-9E58-EEF42F9620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1124744"/>
              <a:ext cx="4248472" cy="2608722"/>
            </a:xfrm>
            <a:prstGeom prst="rect">
              <a:avLst/>
            </a:prstGeom>
          </p:spPr>
        </p:pic>
        <p:pic>
          <p:nvPicPr>
            <p:cNvPr id="7" name="Imagen 6">
              <a:extLst>
                <a:ext uri="{FF2B5EF4-FFF2-40B4-BE49-F238E27FC236}">
                  <a16:creationId xmlns:a16="http://schemas.microsoft.com/office/drawing/2014/main" id="{D6260815-0D29-054F-B3AC-5E3ED3D751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3639026"/>
              <a:ext cx="3616125" cy="2437669"/>
            </a:xfrm>
            <a:prstGeom prst="rect">
              <a:avLst/>
            </a:prstGeom>
          </p:spPr>
        </p:pic>
      </p:grpSp>
      <p:sp>
        <p:nvSpPr>
          <p:cNvPr id="8" name="CuadroTexto 7">
            <a:extLst>
              <a:ext uri="{FF2B5EF4-FFF2-40B4-BE49-F238E27FC236}">
                <a16:creationId xmlns:a16="http://schemas.microsoft.com/office/drawing/2014/main" id="{AD9E04A6-9D33-4F4B-9D20-C4D4D846BED4}"/>
              </a:ext>
            </a:extLst>
          </p:cNvPr>
          <p:cNvSpPr txBox="1"/>
          <p:nvPr/>
        </p:nvSpPr>
        <p:spPr>
          <a:xfrm>
            <a:off x="1547664" y="6271428"/>
            <a:ext cx="6048672" cy="253916"/>
          </a:xfrm>
          <a:prstGeom prst="rect">
            <a:avLst/>
          </a:prstGeom>
          <a:noFill/>
        </p:spPr>
        <p:txBody>
          <a:bodyPr wrap="square" rtlCol="0">
            <a:spAutoFit/>
          </a:bodyPr>
          <a:lstStyle/>
          <a:p>
            <a:r>
              <a:rPr lang="es-CO" sz="1050" dirty="0" err="1"/>
              <a:t>Photos</a:t>
            </a:r>
            <a:r>
              <a:rPr lang="es-CO" sz="1050" dirty="0"/>
              <a:t> </a:t>
            </a:r>
            <a:r>
              <a:rPr lang="es-CO" sz="1050" dirty="0" err="1"/>
              <a:t>adapted</a:t>
            </a:r>
            <a:r>
              <a:rPr lang="es-CO" sz="1050" dirty="0"/>
              <a:t> </a:t>
            </a:r>
            <a:r>
              <a:rPr lang="es-CO" sz="1050" dirty="0" err="1"/>
              <a:t>from</a:t>
            </a:r>
            <a:r>
              <a:rPr lang="es-CO" sz="1050" dirty="0"/>
              <a:t> </a:t>
            </a:r>
            <a:r>
              <a:rPr lang="es-CO" sz="1050" dirty="0">
                <a:hlinkClick r:id="rId7"/>
              </a:rPr>
              <a:t>www.bogota.gov.co</a:t>
            </a:r>
            <a:r>
              <a:rPr lang="es-CO" sz="1050" dirty="0"/>
              <a:t>, Caracol Radio, SILICE III and  AE3-ISAGEN</a:t>
            </a:r>
          </a:p>
        </p:txBody>
      </p:sp>
      <p:grpSp>
        <p:nvGrpSpPr>
          <p:cNvPr id="10" name="Agrupar 1">
            <a:extLst>
              <a:ext uri="{FF2B5EF4-FFF2-40B4-BE49-F238E27FC236}">
                <a16:creationId xmlns:a16="http://schemas.microsoft.com/office/drawing/2014/main" id="{A549738A-4F90-954F-9D99-A742305E584D}"/>
              </a:ext>
            </a:extLst>
          </p:cNvPr>
          <p:cNvGrpSpPr/>
          <p:nvPr/>
        </p:nvGrpSpPr>
        <p:grpSpPr>
          <a:xfrm>
            <a:off x="251520" y="225249"/>
            <a:ext cx="1944216" cy="971503"/>
            <a:chOff x="6149049" y="183297"/>
            <a:chExt cx="2702056" cy="1523947"/>
          </a:xfrm>
        </p:grpSpPr>
        <p:pic>
          <p:nvPicPr>
            <p:cNvPr id="11" name="Imagen 10">
              <a:extLst>
                <a:ext uri="{FF2B5EF4-FFF2-40B4-BE49-F238E27FC236}">
                  <a16:creationId xmlns:a16="http://schemas.microsoft.com/office/drawing/2014/main" id="{B03615A0-0E78-004C-BCFF-F066CD989D4C}"/>
                </a:ext>
              </a:extLst>
            </p:cNvPr>
            <p:cNvPicPr>
              <a:picLocks noChangeAspect="1"/>
            </p:cNvPicPr>
            <p:nvPr/>
          </p:nvPicPr>
          <p:blipFill>
            <a:blip r:embed="rId8" cstate="print"/>
            <a:stretch>
              <a:fillRect/>
            </a:stretch>
          </p:blipFill>
          <p:spPr>
            <a:xfrm>
              <a:off x="6149049" y="183297"/>
              <a:ext cx="548835" cy="797270"/>
            </a:xfrm>
            <a:prstGeom prst="rect">
              <a:avLst/>
            </a:prstGeom>
          </p:spPr>
        </p:pic>
        <p:pic>
          <p:nvPicPr>
            <p:cNvPr id="12" name="Imagen 11">
              <a:extLst>
                <a:ext uri="{FF2B5EF4-FFF2-40B4-BE49-F238E27FC236}">
                  <a16:creationId xmlns:a16="http://schemas.microsoft.com/office/drawing/2014/main" id="{67CBD378-7E94-4347-8D48-26D197ACB412}"/>
                </a:ext>
              </a:extLst>
            </p:cNvPr>
            <p:cNvPicPr>
              <a:picLocks noChangeAspect="1"/>
            </p:cNvPicPr>
            <p:nvPr/>
          </p:nvPicPr>
          <p:blipFill rotWithShape="1">
            <a:blip r:embed="rId9" cstate="print"/>
            <a:srcRect l="15054" t="6946" b="12740"/>
            <a:stretch/>
          </p:blipFill>
          <p:spPr>
            <a:xfrm>
              <a:off x="6963105" y="183297"/>
              <a:ext cx="549756" cy="751852"/>
            </a:xfrm>
            <a:prstGeom prst="rect">
              <a:avLst/>
            </a:prstGeom>
          </p:spPr>
        </p:pic>
        <p:pic>
          <p:nvPicPr>
            <p:cNvPr id="13" name="Imagen 12">
              <a:extLst>
                <a:ext uri="{FF2B5EF4-FFF2-40B4-BE49-F238E27FC236}">
                  <a16:creationId xmlns:a16="http://schemas.microsoft.com/office/drawing/2014/main" id="{098CFEF5-82D5-EC40-92E9-93E9F956AB5D}"/>
                </a:ext>
              </a:extLst>
            </p:cNvPr>
            <p:cNvPicPr>
              <a:picLocks noChangeAspect="1"/>
            </p:cNvPicPr>
            <p:nvPr/>
          </p:nvPicPr>
          <p:blipFill>
            <a:blip r:embed="rId10" cstate="print"/>
            <a:stretch>
              <a:fillRect/>
            </a:stretch>
          </p:blipFill>
          <p:spPr>
            <a:xfrm>
              <a:off x="7655879" y="920425"/>
              <a:ext cx="602870" cy="786819"/>
            </a:xfrm>
            <a:prstGeom prst="rect">
              <a:avLst/>
            </a:prstGeom>
          </p:spPr>
        </p:pic>
        <p:pic>
          <p:nvPicPr>
            <p:cNvPr id="14" name="Imagen 13">
              <a:extLst>
                <a:ext uri="{FF2B5EF4-FFF2-40B4-BE49-F238E27FC236}">
                  <a16:creationId xmlns:a16="http://schemas.microsoft.com/office/drawing/2014/main" id="{A68AD6B7-D681-D841-898A-18590FA04266}"/>
                </a:ext>
              </a:extLst>
            </p:cNvPr>
            <p:cNvPicPr>
              <a:picLocks noChangeAspect="1"/>
            </p:cNvPicPr>
            <p:nvPr/>
          </p:nvPicPr>
          <p:blipFill>
            <a:blip r:embed="rId11" cstate="print"/>
            <a:stretch>
              <a:fillRect/>
            </a:stretch>
          </p:blipFill>
          <p:spPr>
            <a:xfrm>
              <a:off x="7623064" y="223424"/>
              <a:ext cx="572264" cy="757698"/>
            </a:xfrm>
            <a:prstGeom prst="rect">
              <a:avLst/>
            </a:prstGeom>
          </p:spPr>
        </p:pic>
        <p:pic>
          <p:nvPicPr>
            <p:cNvPr id="15" name="Imagen 14">
              <a:extLst>
                <a:ext uri="{FF2B5EF4-FFF2-40B4-BE49-F238E27FC236}">
                  <a16:creationId xmlns:a16="http://schemas.microsoft.com/office/drawing/2014/main" id="{02972AB7-D9F4-5E4E-BE10-BF5DD33A4DA0}"/>
                </a:ext>
              </a:extLst>
            </p:cNvPr>
            <p:cNvPicPr>
              <a:picLocks noChangeAspect="1"/>
            </p:cNvPicPr>
            <p:nvPr/>
          </p:nvPicPr>
          <p:blipFill>
            <a:blip r:embed="rId12" cstate="print"/>
            <a:stretch>
              <a:fillRect/>
            </a:stretch>
          </p:blipFill>
          <p:spPr>
            <a:xfrm>
              <a:off x="8247979" y="224024"/>
              <a:ext cx="548835" cy="638213"/>
            </a:xfrm>
            <a:prstGeom prst="rect">
              <a:avLst/>
            </a:prstGeom>
          </p:spPr>
        </p:pic>
        <p:pic>
          <p:nvPicPr>
            <p:cNvPr id="16" name="Imagen 15">
              <a:extLst>
                <a:ext uri="{FF2B5EF4-FFF2-40B4-BE49-F238E27FC236}">
                  <a16:creationId xmlns:a16="http://schemas.microsoft.com/office/drawing/2014/main" id="{811FC3A6-E3E8-B145-B67D-B1466D221DDD}"/>
                </a:ext>
              </a:extLst>
            </p:cNvPr>
            <p:cNvPicPr>
              <a:picLocks noChangeAspect="1"/>
            </p:cNvPicPr>
            <p:nvPr/>
          </p:nvPicPr>
          <p:blipFill>
            <a:blip r:embed="rId13" cstate="print"/>
            <a:stretch>
              <a:fillRect/>
            </a:stretch>
          </p:blipFill>
          <p:spPr>
            <a:xfrm>
              <a:off x="8318103" y="911231"/>
              <a:ext cx="533002" cy="701437"/>
            </a:xfrm>
            <a:prstGeom prst="rect">
              <a:avLst/>
            </a:prstGeom>
          </p:spPr>
        </p:pic>
        <p:pic>
          <p:nvPicPr>
            <p:cNvPr id="17" name="Imagen 16">
              <a:extLst>
                <a:ext uri="{FF2B5EF4-FFF2-40B4-BE49-F238E27FC236}">
                  <a16:creationId xmlns:a16="http://schemas.microsoft.com/office/drawing/2014/main" id="{A25AECE2-06CE-5A46-8A1A-E63A6E0D6768}"/>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6605887" y="1283715"/>
              <a:ext cx="1097280" cy="365995"/>
            </a:xfrm>
            <a:prstGeom prst="rect">
              <a:avLst/>
            </a:prstGeom>
          </p:spPr>
        </p:pic>
        <p:pic>
          <p:nvPicPr>
            <p:cNvPr id="18" name="Imagen 17">
              <a:extLst>
                <a:ext uri="{FF2B5EF4-FFF2-40B4-BE49-F238E27FC236}">
                  <a16:creationId xmlns:a16="http://schemas.microsoft.com/office/drawing/2014/main" id="{63126050-EFAF-AE48-A8AE-97E291DFBC9C}"/>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6204719" y="919447"/>
              <a:ext cx="1412004" cy="379971"/>
            </a:xfrm>
            <a:prstGeom prst="rect">
              <a:avLst/>
            </a:prstGeom>
          </p:spPr>
        </p:pic>
      </p:grpSp>
      <p:grpSp>
        <p:nvGrpSpPr>
          <p:cNvPr id="19" name="Agrupar 3">
            <a:extLst>
              <a:ext uri="{FF2B5EF4-FFF2-40B4-BE49-F238E27FC236}">
                <a16:creationId xmlns:a16="http://schemas.microsoft.com/office/drawing/2014/main" id="{2E4115F4-98F6-9B45-BFB7-F5052D1D48F3}"/>
              </a:ext>
            </a:extLst>
          </p:cNvPr>
          <p:cNvGrpSpPr/>
          <p:nvPr/>
        </p:nvGrpSpPr>
        <p:grpSpPr>
          <a:xfrm>
            <a:off x="6416923" y="225249"/>
            <a:ext cx="2352606" cy="379779"/>
            <a:chOff x="5964810" y="183316"/>
            <a:chExt cx="3179190" cy="471386"/>
          </a:xfrm>
        </p:grpSpPr>
        <p:pic>
          <p:nvPicPr>
            <p:cNvPr id="20" name="Imagen 19">
              <a:extLst>
                <a:ext uri="{FF2B5EF4-FFF2-40B4-BE49-F238E27FC236}">
                  <a16:creationId xmlns:a16="http://schemas.microsoft.com/office/drawing/2014/main" id="{B0CFF343-F0E2-2D41-824E-CF72932C38E2}"/>
                </a:ext>
              </a:extLst>
            </p:cNvPr>
            <p:cNvPicPr>
              <a:picLocks noChangeAspect="1"/>
            </p:cNvPicPr>
            <p:nvPr/>
          </p:nvPicPr>
          <p:blipFill rotWithShape="1">
            <a:blip r:embed="rId16"/>
            <a:srcRect t="30840" b="28400"/>
            <a:stretch/>
          </p:blipFill>
          <p:spPr>
            <a:xfrm>
              <a:off x="7077969" y="196409"/>
              <a:ext cx="1092220" cy="445197"/>
            </a:xfrm>
            <a:prstGeom prst="rect">
              <a:avLst/>
            </a:prstGeom>
          </p:spPr>
        </p:pic>
        <p:pic>
          <p:nvPicPr>
            <p:cNvPr id="21" name="Imagen 20">
              <a:extLst>
                <a:ext uri="{FF2B5EF4-FFF2-40B4-BE49-F238E27FC236}">
                  <a16:creationId xmlns:a16="http://schemas.microsoft.com/office/drawing/2014/main" id="{337AAAA6-2F3F-E044-AAA7-B53F541A4446}"/>
                </a:ext>
              </a:extLst>
            </p:cNvPr>
            <p:cNvPicPr>
              <a:picLocks noChangeAspect="1"/>
            </p:cNvPicPr>
            <p:nvPr/>
          </p:nvPicPr>
          <p:blipFill rotWithShape="1">
            <a:blip r:embed="rId17"/>
            <a:srcRect t="43151"/>
            <a:stretch/>
          </p:blipFill>
          <p:spPr>
            <a:xfrm>
              <a:off x="8029487" y="183316"/>
              <a:ext cx="1114513" cy="471386"/>
            </a:xfrm>
            <a:prstGeom prst="rect">
              <a:avLst/>
            </a:prstGeom>
          </p:spPr>
        </p:pic>
        <p:pic>
          <p:nvPicPr>
            <p:cNvPr id="22" name="Imagen 21">
              <a:extLst>
                <a:ext uri="{FF2B5EF4-FFF2-40B4-BE49-F238E27FC236}">
                  <a16:creationId xmlns:a16="http://schemas.microsoft.com/office/drawing/2014/main" id="{B2174F58-F7F7-FF40-8588-416B1ABE0576}"/>
                </a:ext>
              </a:extLst>
            </p:cNvPr>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964810" y="210628"/>
              <a:ext cx="1161075" cy="352019"/>
            </a:xfrm>
            <a:prstGeom prst="rect">
              <a:avLst/>
            </a:prstGeom>
            <a:noFill/>
            <a:ln w="9525">
              <a:noFill/>
              <a:miter lim="800000"/>
              <a:headEnd/>
              <a:tailEnd/>
            </a:ln>
          </p:spPr>
        </p:pic>
      </p:grpSp>
      <p:sp>
        <p:nvSpPr>
          <p:cNvPr id="3" name="Marcador de número de diapositiva 2">
            <a:extLst>
              <a:ext uri="{FF2B5EF4-FFF2-40B4-BE49-F238E27FC236}">
                <a16:creationId xmlns:a16="http://schemas.microsoft.com/office/drawing/2014/main" id="{9D993861-4B34-3541-8680-3D81ADE55DD2}"/>
              </a:ext>
            </a:extLst>
          </p:cNvPr>
          <p:cNvSpPr>
            <a:spLocks noGrp="1"/>
          </p:cNvSpPr>
          <p:nvPr>
            <p:ph type="sldNum" sz="quarter" idx="10"/>
          </p:nvPr>
        </p:nvSpPr>
        <p:spPr/>
        <p:txBody>
          <a:bodyPr/>
          <a:lstStyle/>
          <a:p>
            <a:pPr>
              <a:defRPr/>
            </a:pPr>
            <a:fld id="{2A1B84A5-2BDB-264B-9781-B1A7ED558291}" type="slidenum">
              <a:rPr lang="es-ES" altLang="es-CO" smtClean="0"/>
              <a:pPr>
                <a:defRPr/>
              </a:pPr>
              <a:t>4</a:t>
            </a:fld>
            <a:endParaRPr lang="es-ES" altLang="es-CO"/>
          </a:p>
        </p:txBody>
      </p:sp>
    </p:spTree>
    <p:extLst>
      <p:ext uri="{BB962C8B-B14F-4D97-AF65-F5344CB8AC3E}">
        <p14:creationId xmlns:p14="http://schemas.microsoft.com/office/powerpoint/2010/main" val="1806366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3B361D5-B43C-ED46-9844-1FA4BCCF8FB8}"/>
              </a:ext>
            </a:extLst>
          </p:cNvPr>
          <p:cNvSpPr>
            <a:spLocks noGrp="1"/>
          </p:cNvSpPr>
          <p:nvPr>
            <p:ph type="sldNum" sz="quarter" idx="10"/>
          </p:nvPr>
        </p:nvSpPr>
        <p:spPr/>
        <p:txBody>
          <a:bodyPr/>
          <a:lstStyle/>
          <a:p>
            <a:pPr>
              <a:defRPr/>
            </a:pPr>
            <a:fld id="{2A1B84A5-2BDB-264B-9781-B1A7ED558291}" type="slidenum">
              <a:rPr lang="es-ES" altLang="es-CO" smtClean="0"/>
              <a:pPr>
                <a:defRPr/>
              </a:pPr>
              <a:t>49</a:t>
            </a:fld>
            <a:endParaRPr lang="es-ES" altLang="es-CO"/>
          </a:p>
        </p:txBody>
      </p:sp>
      <p:pic>
        <p:nvPicPr>
          <p:cNvPr id="4" name="Imagen 3">
            <a:extLst>
              <a:ext uri="{FF2B5EF4-FFF2-40B4-BE49-F238E27FC236}">
                <a16:creationId xmlns:a16="http://schemas.microsoft.com/office/drawing/2014/main" id="{F4394410-4CEF-9943-826B-959D394A0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8025"/>
            <a:ext cx="9144000" cy="5001950"/>
          </a:xfrm>
          <a:prstGeom prst="rect">
            <a:avLst/>
          </a:prstGeom>
        </p:spPr>
      </p:pic>
      <p:sp>
        <p:nvSpPr>
          <p:cNvPr id="5" name="CuadroTexto 4">
            <a:extLst>
              <a:ext uri="{FF2B5EF4-FFF2-40B4-BE49-F238E27FC236}">
                <a16:creationId xmlns:a16="http://schemas.microsoft.com/office/drawing/2014/main" id="{75C98817-2465-124E-9C61-1E98D7F2F6AC}"/>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1182237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88AE578-6C0B-5341-8DD9-827F1A329ADB}"/>
              </a:ext>
            </a:extLst>
          </p:cNvPr>
          <p:cNvSpPr>
            <a:spLocks noGrp="1"/>
          </p:cNvSpPr>
          <p:nvPr>
            <p:ph type="sldNum" sz="quarter" idx="10"/>
          </p:nvPr>
        </p:nvSpPr>
        <p:spPr/>
        <p:txBody>
          <a:bodyPr/>
          <a:lstStyle/>
          <a:p>
            <a:pPr>
              <a:defRPr/>
            </a:pPr>
            <a:fld id="{2A1B84A5-2BDB-264B-9781-B1A7ED558291}" type="slidenum">
              <a:rPr lang="es-ES" altLang="es-CO" smtClean="0"/>
              <a:pPr>
                <a:defRPr/>
              </a:pPr>
              <a:t>50</a:t>
            </a:fld>
            <a:endParaRPr lang="es-ES" altLang="es-CO"/>
          </a:p>
        </p:txBody>
      </p:sp>
      <p:pic>
        <p:nvPicPr>
          <p:cNvPr id="4" name="Imagen 3">
            <a:extLst>
              <a:ext uri="{FF2B5EF4-FFF2-40B4-BE49-F238E27FC236}">
                <a16:creationId xmlns:a16="http://schemas.microsoft.com/office/drawing/2014/main" id="{82ACF6DA-27E1-654D-BCF4-50D3FFEC3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8644"/>
            <a:ext cx="9144000" cy="5020711"/>
          </a:xfrm>
          <a:prstGeom prst="rect">
            <a:avLst/>
          </a:prstGeom>
        </p:spPr>
      </p:pic>
      <p:sp>
        <p:nvSpPr>
          <p:cNvPr id="5" name="CuadroTexto 4">
            <a:extLst>
              <a:ext uri="{FF2B5EF4-FFF2-40B4-BE49-F238E27FC236}">
                <a16:creationId xmlns:a16="http://schemas.microsoft.com/office/drawing/2014/main" id="{CBD59A78-CE37-1842-AB99-963122E63F19}"/>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2299687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A076C9D-8669-C044-B684-8EA9CBCD6B56}"/>
              </a:ext>
            </a:extLst>
          </p:cNvPr>
          <p:cNvSpPr>
            <a:spLocks noGrp="1"/>
          </p:cNvSpPr>
          <p:nvPr>
            <p:ph type="sldNum" sz="quarter" idx="10"/>
          </p:nvPr>
        </p:nvSpPr>
        <p:spPr/>
        <p:txBody>
          <a:bodyPr/>
          <a:lstStyle/>
          <a:p>
            <a:pPr>
              <a:defRPr/>
            </a:pPr>
            <a:fld id="{2A1B84A5-2BDB-264B-9781-B1A7ED558291}" type="slidenum">
              <a:rPr lang="es-ES" altLang="es-CO" smtClean="0"/>
              <a:pPr>
                <a:defRPr/>
              </a:pPr>
              <a:t>51</a:t>
            </a:fld>
            <a:endParaRPr lang="es-ES" altLang="es-CO"/>
          </a:p>
        </p:txBody>
      </p:sp>
      <p:pic>
        <p:nvPicPr>
          <p:cNvPr id="8" name="Imagen 7">
            <a:extLst>
              <a:ext uri="{FF2B5EF4-FFF2-40B4-BE49-F238E27FC236}">
                <a16:creationId xmlns:a16="http://schemas.microsoft.com/office/drawing/2014/main" id="{1E84AA1E-C652-F840-A9DC-92B2FE521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899"/>
            <a:ext cx="9144000" cy="4972202"/>
          </a:xfrm>
          <a:prstGeom prst="rect">
            <a:avLst/>
          </a:prstGeom>
        </p:spPr>
      </p:pic>
      <p:sp>
        <p:nvSpPr>
          <p:cNvPr id="4" name="CuadroTexto 3">
            <a:extLst>
              <a:ext uri="{FF2B5EF4-FFF2-40B4-BE49-F238E27FC236}">
                <a16:creationId xmlns:a16="http://schemas.microsoft.com/office/drawing/2014/main" id="{512136E4-84A1-F147-B603-471C3D794B77}"/>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spTree>
    <p:extLst>
      <p:ext uri="{BB962C8B-B14F-4D97-AF65-F5344CB8AC3E}">
        <p14:creationId xmlns:p14="http://schemas.microsoft.com/office/powerpoint/2010/main" val="600450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DC84809-1686-EF45-8E05-7CF79E7FE37D}"/>
              </a:ext>
            </a:extLst>
          </p:cNvPr>
          <p:cNvSpPr>
            <a:spLocks noGrp="1"/>
          </p:cNvSpPr>
          <p:nvPr>
            <p:ph type="sldNum" sz="quarter" idx="10"/>
          </p:nvPr>
        </p:nvSpPr>
        <p:spPr/>
        <p:txBody>
          <a:bodyPr/>
          <a:lstStyle/>
          <a:p>
            <a:pPr>
              <a:defRPr/>
            </a:pPr>
            <a:fld id="{2A1B84A5-2BDB-264B-9781-B1A7ED558291}" type="slidenum">
              <a:rPr lang="es-ES" altLang="es-CO" smtClean="0"/>
              <a:pPr>
                <a:defRPr/>
              </a:pPr>
              <a:t>52</a:t>
            </a:fld>
            <a:endParaRPr lang="es-ES" altLang="es-CO"/>
          </a:p>
        </p:txBody>
      </p:sp>
      <p:pic>
        <p:nvPicPr>
          <p:cNvPr id="10" name="Imagen 9">
            <a:extLst>
              <a:ext uri="{FF2B5EF4-FFF2-40B4-BE49-F238E27FC236}">
                <a16:creationId xmlns:a16="http://schemas.microsoft.com/office/drawing/2014/main" id="{20EAEB88-05B9-1248-8D09-5CCEC350D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567410"/>
            <a:ext cx="5868392" cy="2520168"/>
          </a:xfrm>
          <a:prstGeom prst="rect">
            <a:avLst/>
          </a:prstGeom>
        </p:spPr>
      </p:pic>
      <p:sp>
        <p:nvSpPr>
          <p:cNvPr id="11" name="CuadroTexto 10">
            <a:extLst>
              <a:ext uri="{FF2B5EF4-FFF2-40B4-BE49-F238E27FC236}">
                <a16:creationId xmlns:a16="http://schemas.microsoft.com/office/drawing/2014/main" id="{9B68D2C1-2419-D342-B5EF-3B25329914C3}"/>
              </a:ext>
            </a:extLst>
          </p:cNvPr>
          <p:cNvSpPr txBox="1"/>
          <p:nvPr/>
        </p:nvSpPr>
        <p:spPr>
          <a:xfrm>
            <a:off x="1619672" y="6237312"/>
            <a:ext cx="6624736" cy="430887"/>
          </a:xfrm>
          <a:prstGeom prst="rect">
            <a:avLst/>
          </a:prstGeom>
          <a:noFill/>
        </p:spPr>
        <p:txBody>
          <a:bodyPr wrap="square" rtlCol="0">
            <a:spAutoFit/>
          </a:bodyPr>
          <a:lstStyle/>
          <a:p>
            <a:r>
              <a:rPr lang="es-CO" sz="1100" dirty="0" err="1">
                <a:solidFill>
                  <a:srgbClr val="FF0000"/>
                </a:solidFill>
              </a:rPr>
              <a:t>G.Obando</a:t>
            </a:r>
            <a:r>
              <a:rPr lang="es-CO" sz="1100" dirty="0">
                <a:solidFill>
                  <a:srgbClr val="FF0000"/>
                </a:solidFill>
              </a:rPr>
              <a:t>, </a:t>
            </a:r>
            <a:r>
              <a:rPr lang="es-CO" sz="1100" b="1" dirty="0">
                <a:solidFill>
                  <a:srgbClr val="FF0000"/>
                </a:solidFill>
              </a:rPr>
              <a:t>NQS</a:t>
            </a:r>
            <a:r>
              <a:rPr lang="es-CO" sz="1100" dirty="0">
                <a:solidFill>
                  <a:srgbClr val="FF0000"/>
                </a:solidFill>
              </a:rPr>
              <a:t>, </a:t>
            </a:r>
            <a:r>
              <a:rPr lang="es-CO" sz="1100" dirty="0" err="1">
                <a:solidFill>
                  <a:srgbClr val="FF0000"/>
                </a:solidFill>
              </a:rPr>
              <a:t>C.Ocampo-Martinez</a:t>
            </a:r>
            <a:r>
              <a:rPr lang="es-CO" sz="1100" dirty="0">
                <a:solidFill>
                  <a:srgbClr val="FF0000"/>
                </a:solidFill>
              </a:rPr>
              <a:t>, </a:t>
            </a:r>
            <a:r>
              <a:rPr lang="es-CO" sz="1100" dirty="0" err="1">
                <a:solidFill>
                  <a:srgbClr val="FF0000"/>
                </a:solidFill>
              </a:rPr>
              <a:t>Decentralized</a:t>
            </a:r>
            <a:r>
              <a:rPr lang="es-CO" sz="1100" dirty="0">
                <a:solidFill>
                  <a:srgbClr val="FF0000"/>
                </a:solidFill>
              </a:rPr>
              <a:t> Control </a:t>
            </a:r>
            <a:r>
              <a:rPr lang="es-CO" sz="1100" dirty="0" err="1">
                <a:solidFill>
                  <a:srgbClr val="FF0000"/>
                </a:solidFill>
              </a:rPr>
              <a:t>for</a:t>
            </a:r>
            <a:r>
              <a:rPr lang="es-CO" sz="1100" dirty="0">
                <a:solidFill>
                  <a:srgbClr val="FF0000"/>
                </a:solidFill>
              </a:rPr>
              <a:t> </a:t>
            </a:r>
            <a:r>
              <a:rPr lang="es-CO" sz="1100" dirty="0" err="1">
                <a:solidFill>
                  <a:srgbClr val="FF0000"/>
                </a:solidFill>
              </a:rPr>
              <a:t>Urban</a:t>
            </a:r>
            <a:r>
              <a:rPr lang="es-CO" sz="1100" dirty="0">
                <a:solidFill>
                  <a:srgbClr val="FF0000"/>
                </a:solidFill>
              </a:rPr>
              <a:t> </a:t>
            </a:r>
            <a:r>
              <a:rPr lang="es-CO" sz="1100" dirty="0" err="1">
                <a:solidFill>
                  <a:srgbClr val="FF0000"/>
                </a:solidFill>
              </a:rPr>
              <a:t>Drainage</a:t>
            </a:r>
            <a:r>
              <a:rPr lang="es-CO" sz="1100" dirty="0">
                <a:solidFill>
                  <a:srgbClr val="FF0000"/>
                </a:solidFill>
              </a:rPr>
              <a:t> </a:t>
            </a:r>
            <a:r>
              <a:rPr lang="es-CO" sz="1100" dirty="0" err="1">
                <a:solidFill>
                  <a:srgbClr val="FF0000"/>
                </a:solidFill>
              </a:rPr>
              <a:t>Systems</a:t>
            </a:r>
            <a:r>
              <a:rPr lang="es-CO" sz="1100" dirty="0">
                <a:solidFill>
                  <a:srgbClr val="FF0000"/>
                </a:solidFill>
              </a:rPr>
              <a:t> </a:t>
            </a:r>
            <a:r>
              <a:rPr lang="es-CO" sz="1100" dirty="0" err="1">
                <a:solidFill>
                  <a:srgbClr val="FF0000"/>
                </a:solidFill>
              </a:rPr>
              <a:t>using</a:t>
            </a:r>
            <a:r>
              <a:rPr lang="es-CO" sz="1100" dirty="0">
                <a:solidFill>
                  <a:srgbClr val="FF0000"/>
                </a:solidFill>
              </a:rPr>
              <a:t> </a:t>
            </a:r>
            <a:r>
              <a:rPr lang="es-CO" sz="1100" dirty="0" err="1">
                <a:solidFill>
                  <a:srgbClr val="FF0000"/>
                </a:solidFill>
              </a:rPr>
              <a:t>Replicator</a:t>
            </a:r>
            <a:r>
              <a:rPr lang="es-CO" sz="1100" dirty="0">
                <a:solidFill>
                  <a:srgbClr val="FF0000"/>
                </a:solidFill>
              </a:rPr>
              <a:t> Dynamics. </a:t>
            </a:r>
            <a:r>
              <a:rPr lang="es-CO" sz="1100" i="1" dirty="0">
                <a:solidFill>
                  <a:srgbClr val="FF0000"/>
                </a:solidFill>
              </a:rPr>
              <a:t>IEEE </a:t>
            </a:r>
            <a:r>
              <a:rPr lang="es-CO" sz="1100" i="1" dirty="0" err="1">
                <a:solidFill>
                  <a:srgbClr val="FF0000"/>
                </a:solidFill>
              </a:rPr>
              <a:t>Acces</a:t>
            </a:r>
            <a:r>
              <a:rPr lang="es-CO" sz="1100" i="1" dirty="0">
                <a:solidFill>
                  <a:srgbClr val="FF0000"/>
                </a:solidFill>
              </a:rPr>
              <a:t>, </a:t>
            </a:r>
            <a:r>
              <a:rPr lang="es-CO" sz="1100" dirty="0">
                <a:solidFill>
                  <a:srgbClr val="FF0000"/>
                </a:solidFill>
              </a:rPr>
              <a:t>2022.</a:t>
            </a:r>
            <a:endParaRPr lang="es-ES" sz="1100" dirty="0">
              <a:solidFill>
                <a:srgbClr val="FF0000"/>
              </a:solidFill>
            </a:endParaRPr>
          </a:p>
        </p:txBody>
      </p:sp>
      <p:pic>
        <p:nvPicPr>
          <p:cNvPr id="4" name="Imagen 3">
            <a:extLst>
              <a:ext uri="{FF2B5EF4-FFF2-40B4-BE49-F238E27FC236}">
                <a16:creationId xmlns:a16="http://schemas.microsoft.com/office/drawing/2014/main" id="{E679BA6E-BC45-CF47-851C-6032AC069D4E}"/>
              </a:ext>
            </a:extLst>
          </p:cNvPr>
          <p:cNvPicPr>
            <a:picLocks noChangeAspect="1"/>
          </p:cNvPicPr>
          <p:nvPr/>
        </p:nvPicPr>
        <p:blipFill>
          <a:blip r:embed="rId4"/>
          <a:stretch>
            <a:fillRect/>
          </a:stretch>
        </p:blipFill>
        <p:spPr>
          <a:xfrm>
            <a:off x="415415" y="3645024"/>
            <a:ext cx="8208912" cy="2067099"/>
          </a:xfrm>
          <a:prstGeom prst="rect">
            <a:avLst/>
          </a:prstGeom>
        </p:spPr>
      </p:pic>
    </p:spTree>
    <p:extLst>
      <p:ext uri="{BB962C8B-B14F-4D97-AF65-F5344CB8AC3E}">
        <p14:creationId xmlns:p14="http://schemas.microsoft.com/office/powerpoint/2010/main" val="2072729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51521" y="2467922"/>
            <a:ext cx="8327156" cy="2185214"/>
          </a:xfrm>
          <a:prstGeom prst="rect">
            <a:avLst/>
          </a:prstGeom>
          <a:noFill/>
        </p:spPr>
        <p:txBody>
          <a:bodyPr wrap="square" rtlCol="0">
            <a:spAutoFit/>
          </a:bodyPr>
          <a:lstStyle/>
          <a:p>
            <a:pPr algn="ctr"/>
            <a:r>
              <a:rPr lang="es-CO" i="1" dirty="0">
                <a:solidFill>
                  <a:srgbClr val="FF0000"/>
                </a:solidFill>
              </a:rPr>
              <a:t>The great economic revolutions in history occur when new technologies converge with new energy systems</a:t>
            </a:r>
          </a:p>
          <a:p>
            <a:endParaRPr lang="es-CO" dirty="0"/>
          </a:p>
          <a:p>
            <a:pPr algn="r"/>
            <a:endParaRPr lang="es-CO" sz="2200" dirty="0"/>
          </a:p>
          <a:p>
            <a:pPr algn="r"/>
            <a:r>
              <a:rPr lang="es-CO" sz="1600" dirty="0"/>
              <a:t>Jeremey Rifkin</a:t>
            </a:r>
          </a:p>
          <a:p>
            <a:endParaRPr lang="es-ES" sz="2000" dirty="0">
              <a:effectLst/>
            </a:endParaRPr>
          </a:p>
          <a:p>
            <a:endParaRPr lang="es-ES" sz="2400" dirty="0">
              <a:effectLst/>
            </a:endParaRPr>
          </a:p>
        </p:txBody>
      </p:sp>
      <p:sp>
        <p:nvSpPr>
          <p:cNvPr id="3" name="Marcador de número de diapositiva 2">
            <a:extLst>
              <a:ext uri="{FF2B5EF4-FFF2-40B4-BE49-F238E27FC236}">
                <a16:creationId xmlns:a16="http://schemas.microsoft.com/office/drawing/2014/main" id="{2864D223-7A98-9B44-9696-F11A6486BB5F}"/>
              </a:ext>
            </a:extLst>
          </p:cNvPr>
          <p:cNvSpPr>
            <a:spLocks noGrp="1"/>
          </p:cNvSpPr>
          <p:nvPr>
            <p:ph type="sldNum" sz="quarter" idx="10"/>
          </p:nvPr>
        </p:nvSpPr>
        <p:spPr/>
        <p:txBody>
          <a:bodyPr/>
          <a:lstStyle/>
          <a:p>
            <a:pPr>
              <a:defRPr/>
            </a:pPr>
            <a:fld id="{44CEE10E-986F-AC42-A31B-29AE5EBA5523}" type="slidenum">
              <a:rPr lang="es-ES" altLang="es-CO" smtClean="0"/>
              <a:pPr>
                <a:defRPr/>
              </a:pPr>
              <a:t>53</a:t>
            </a:fld>
            <a:endParaRPr lang="es-ES" altLang="es-CO"/>
          </a:p>
        </p:txBody>
      </p:sp>
    </p:spTree>
    <p:extLst>
      <p:ext uri="{BB962C8B-B14F-4D97-AF65-F5344CB8AC3E}">
        <p14:creationId xmlns:p14="http://schemas.microsoft.com/office/powerpoint/2010/main" val="1153100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4B159E-D4EF-4B4E-A085-1E75455A8DC1}"/>
              </a:ext>
            </a:extLst>
          </p:cNvPr>
          <p:cNvSpPr>
            <a:spLocks noGrp="1"/>
          </p:cNvSpPr>
          <p:nvPr>
            <p:ph type="title"/>
          </p:nvPr>
        </p:nvSpPr>
        <p:spPr>
          <a:xfrm>
            <a:off x="457200" y="476672"/>
            <a:ext cx="8229600" cy="1143000"/>
          </a:xfrm>
        </p:spPr>
        <p:txBody>
          <a:bodyPr/>
          <a:lstStyle/>
          <a:p>
            <a:pPr algn="l"/>
            <a:r>
              <a:rPr lang="es-CO" sz="3600" dirty="0"/>
              <a:t>A </a:t>
            </a:r>
            <a:r>
              <a:rPr lang="es-CO" sz="3600" dirty="0" err="1"/>
              <a:t>Payoff</a:t>
            </a:r>
            <a:r>
              <a:rPr lang="es-CO" sz="3600" dirty="0"/>
              <a:t> Dynamics </a:t>
            </a:r>
            <a:r>
              <a:rPr lang="es-CO" sz="3600" dirty="0" err="1"/>
              <a:t>Model</a:t>
            </a:r>
            <a:r>
              <a:rPr lang="es-CO" sz="3600" dirty="0"/>
              <a:t> </a:t>
            </a:r>
            <a:r>
              <a:rPr lang="es-CO" sz="3600" dirty="0" err="1"/>
              <a:t>for</a:t>
            </a:r>
            <a:r>
              <a:rPr lang="es-CO" sz="3600" dirty="0"/>
              <a:t> </a:t>
            </a:r>
            <a:r>
              <a:rPr lang="es-CO" sz="3600" dirty="0" err="1"/>
              <a:t>Equality-Constrained</a:t>
            </a:r>
            <a:r>
              <a:rPr lang="es-CO" sz="3600" dirty="0"/>
              <a:t> </a:t>
            </a:r>
            <a:r>
              <a:rPr lang="es-CO" sz="3600" dirty="0" err="1"/>
              <a:t>Population</a:t>
            </a:r>
            <a:r>
              <a:rPr lang="es-CO" sz="3600" dirty="0"/>
              <a:t> </a:t>
            </a:r>
            <a:r>
              <a:rPr lang="es-CO" sz="3600" dirty="0" err="1"/>
              <a:t>Games</a:t>
            </a:r>
            <a:endParaRPr lang="es-CO" sz="3600" dirty="0"/>
          </a:p>
        </p:txBody>
      </p:sp>
      <p:sp>
        <p:nvSpPr>
          <p:cNvPr id="4" name="Marcador de número de diapositiva 3">
            <a:extLst>
              <a:ext uri="{FF2B5EF4-FFF2-40B4-BE49-F238E27FC236}">
                <a16:creationId xmlns:a16="http://schemas.microsoft.com/office/drawing/2014/main" id="{5361CAAE-F497-444A-BFFB-A55F13E25C38}"/>
              </a:ext>
            </a:extLst>
          </p:cNvPr>
          <p:cNvSpPr>
            <a:spLocks noGrp="1"/>
          </p:cNvSpPr>
          <p:nvPr>
            <p:ph type="sldNum" sz="quarter" idx="10"/>
          </p:nvPr>
        </p:nvSpPr>
        <p:spPr/>
        <p:txBody>
          <a:bodyPr/>
          <a:lstStyle/>
          <a:p>
            <a:pPr>
              <a:defRPr/>
            </a:pPr>
            <a:fld id="{D24071D0-1F10-D640-A974-0DF2A1DED0E0}" type="slidenum">
              <a:rPr lang="es-ES" altLang="es-CO" smtClean="0"/>
              <a:pPr>
                <a:defRPr/>
              </a:pPr>
              <a:t>54</a:t>
            </a:fld>
            <a:endParaRPr lang="es-ES" altLang="es-CO"/>
          </a:p>
        </p:txBody>
      </p:sp>
      <p:pic>
        <p:nvPicPr>
          <p:cNvPr id="5" name="Imagen 4">
            <a:extLst>
              <a:ext uri="{FF2B5EF4-FFF2-40B4-BE49-F238E27FC236}">
                <a16:creationId xmlns:a16="http://schemas.microsoft.com/office/drawing/2014/main" id="{A1C0404A-2D47-6E41-85DB-20D5EFC95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485" y="1916832"/>
            <a:ext cx="6606899" cy="3850472"/>
          </a:xfrm>
          <a:prstGeom prst="rect">
            <a:avLst/>
          </a:prstGeom>
        </p:spPr>
      </p:pic>
      <p:sp>
        <p:nvSpPr>
          <p:cNvPr id="6" name="CuadroTexto 5">
            <a:extLst>
              <a:ext uri="{FF2B5EF4-FFF2-40B4-BE49-F238E27FC236}">
                <a16:creationId xmlns:a16="http://schemas.microsoft.com/office/drawing/2014/main" id="{0B7CDE58-5977-0541-827F-D3F62312177E}"/>
              </a:ext>
            </a:extLst>
          </p:cNvPr>
          <p:cNvSpPr txBox="1"/>
          <p:nvPr/>
        </p:nvSpPr>
        <p:spPr>
          <a:xfrm>
            <a:off x="1547664" y="6253862"/>
            <a:ext cx="6768752" cy="523220"/>
          </a:xfrm>
          <a:prstGeom prst="rect">
            <a:avLst/>
          </a:prstGeom>
          <a:noFill/>
        </p:spPr>
        <p:txBody>
          <a:bodyPr wrap="square" rtlCol="0">
            <a:spAutoFit/>
          </a:bodyPr>
          <a:lstStyle/>
          <a:p>
            <a:r>
              <a:rPr lang="es-CO" sz="1400" dirty="0" err="1">
                <a:solidFill>
                  <a:srgbClr val="FF0000"/>
                </a:solidFill>
              </a:rPr>
              <a:t>J.Martinez-Piazuelo</a:t>
            </a:r>
            <a:r>
              <a:rPr lang="es-CO" sz="1400" dirty="0">
                <a:solidFill>
                  <a:srgbClr val="FF0000"/>
                </a:solidFill>
              </a:rPr>
              <a:t>, </a:t>
            </a:r>
            <a:r>
              <a:rPr lang="es-CO" sz="1400" b="1" dirty="0">
                <a:solidFill>
                  <a:srgbClr val="FF0000"/>
                </a:solidFill>
              </a:rPr>
              <a:t>NQS</a:t>
            </a:r>
            <a:r>
              <a:rPr lang="es-CO" sz="1400" dirty="0">
                <a:solidFill>
                  <a:srgbClr val="FF0000"/>
                </a:solidFill>
              </a:rPr>
              <a:t>, </a:t>
            </a:r>
            <a:r>
              <a:rPr lang="es-CO" sz="1400" dirty="0" err="1">
                <a:solidFill>
                  <a:srgbClr val="FF0000"/>
                </a:solidFill>
              </a:rPr>
              <a:t>C.Ocampo-Martinez</a:t>
            </a:r>
            <a:r>
              <a:rPr lang="es-CO" sz="1400" dirty="0">
                <a:solidFill>
                  <a:srgbClr val="FF0000"/>
                </a:solidFill>
              </a:rPr>
              <a:t>, A </a:t>
            </a:r>
            <a:r>
              <a:rPr lang="es-CO" sz="1400" dirty="0" err="1">
                <a:solidFill>
                  <a:srgbClr val="FF0000"/>
                </a:solidFill>
              </a:rPr>
              <a:t>Payoff</a:t>
            </a:r>
            <a:r>
              <a:rPr lang="es-CO" sz="1400" dirty="0">
                <a:solidFill>
                  <a:srgbClr val="FF0000"/>
                </a:solidFill>
              </a:rPr>
              <a:t> Dynamics </a:t>
            </a:r>
            <a:r>
              <a:rPr lang="es-CO" sz="1400" dirty="0" err="1">
                <a:solidFill>
                  <a:srgbClr val="FF0000"/>
                </a:solidFill>
              </a:rPr>
              <a:t>Model</a:t>
            </a:r>
            <a:r>
              <a:rPr lang="es-CO" sz="1400" dirty="0">
                <a:solidFill>
                  <a:srgbClr val="FF0000"/>
                </a:solidFill>
              </a:rPr>
              <a:t> </a:t>
            </a:r>
            <a:r>
              <a:rPr lang="es-CO" sz="1400" dirty="0" err="1">
                <a:solidFill>
                  <a:srgbClr val="FF0000"/>
                </a:solidFill>
              </a:rPr>
              <a:t>for</a:t>
            </a:r>
            <a:r>
              <a:rPr lang="es-CO" sz="1400" dirty="0">
                <a:solidFill>
                  <a:srgbClr val="FF0000"/>
                </a:solidFill>
              </a:rPr>
              <a:t> </a:t>
            </a:r>
            <a:r>
              <a:rPr lang="es-CO" sz="1400" dirty="0" err="1">
                <a:solidFill>
                  <a:srgbClr val="FF0000"/>
                </a:solidFill>
              </a:rPr>
              <a:t>Equality-Constrained</a:t>
            </a:r>
            <a:r>
              <a:rPr lang="es-CO" sz="1400" dirty="0">
                <a:solidFill>
                  <a:srgbClr val="FF0000"/>
                </a:solidFill>
              </a:rPr>
              <a:t> </a:t>
            </a:r>
            <a:r>
              <a:rPr lang="es-CO" sz="1400" dirty="0" err="1">
                <a:solidFill>
                  <a:srgbClr val="FF0000"/>
                </a:solidFill>
              </a:rPr>
              <a:t>Population</a:t>
            </a:r>
            <a:r>
              <a:rPr lang="es-CO" sz="1400" dirty="0">
                <a:solidFill>
                  <a:srgbClr val="FF0000"/>
                </a:solidFill>
              </a:rPr>
              <a:t> </a:t>
            </a:r>
            <a:r>
              <a:rPr lang="es-CO" sz="1400" dirty="0" err="1">
                <a:solidFill>
                  <a:srgbClr val="FF0000"/>
                </a:solidFill>
              </a:rPr>
              <a:t>Games</a:t>
            </a:r>
            <a:r>
              <a:rPr lang="es-CO" sz="1400" dirty="0">
                <a:solidFill>
                  <a:srgbClr val="FF0000"/>
                </a:solidFill>
              </a:rPr>
              <a:t>. IEEE Control </a:t>
            </a:r>
            <a:r>
              <a:rPr lang="es-CO" sz="1400" dirty="0" err="1">
                <a:solidFill>
                  <a:srgbClr val="FF0000"/>
                </a:solidFill>
              </a:rPr>
              <a:t>Syst</a:t>
            </a:r>
            <a:r>
              <a:rPr lang="es-CO" sz="1400" dirty="0">
                <a:solidFill>
                  <a:srgbClr val="FF0000"/>
                </a:solidFill>
              </a:rPr>
              <a:t> </a:t>
            </a:r>
            <a:r>
              <a:rPr lang="es-CO" sz="1400" dirty="0" err="1">
                <a:solidFill>
                  <a:srgbClr val="FF0000"/>
                </a:solidFill>
              </a:rPr>
              <a:t>Lett</a:t>
            </a:r>
            <a:r>
              <a:rPr lang="es-CO" sz="1400" dirty="0">
                <a:solidFill>
                  <a:srgbClr val="FF0000"/>
                </a:solidFill>
              </a:rPr>
              <a:t>, </a:t>
            </a:r>
            <a:r>
              <a:rPr lang="es-CO" sz="1400" b="1" dirty="0">
                <a:solidFill>
                  <a:srgbClr val="FF0000"/>
                </a:solidFill>
              </a:rPr>
              <a:t>6</a:t>
            </a:r>
            <a:r>
              <a:rPr lang="es-CO" sz="1400" dirty="0">
                <a:solidFill>
                  <a:srgbClr val="FF0000"/>
                </a:solidFill>
              </a:rPr>
              <a:t>, 530–53, 2022.</a:t>
            </a:r>
            <a:endParaRPr lang="es-ES" sz="1400" dirty="0">
              <a:solidFill>
                <a:srgbClr val="FF0000"/>
              </a:solidFill>
            </a:endParaRPr>
          </a:p>
        </p:txBody>
      </p:sp>
    </p:spTree>
    <p:extLst>
      <p:ext uri="{BB962C8B-B14F-4D97-AF65-F5344CB8AC3E}">
        <p14:creationId xmlns:p14="http://schemas.microsoft.com/office/powerpoint/2010/main" val="1276376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3099EBA-C042-734B-A015-6BE8F42C6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ECBB65FF-65DB-0543-AF53-494AC5DBB26E}"/>
              </a:ext>
            </a:extLst>
          </p:cNvPr>
          <p:cNvSpPr>
            <a:spLocks noGrp="1"/>
          </p:cNvSpPr>
          <p:nvPr>
            <p:ph type="sldNum" sz="quarter" idx="10"/>
          </p:nvPr>
        </p:nvSpPr>
        <p:spPr/>
        <p:txBody>
          <a:bodyPr/>
          <a:lstStyle/>
          <a:p>
            <a:pPr>
              <a:defRPr/>
            </a:pPr>
            <a:fld id="{2A1B84A5-2BDB-264B-9781-B1A7ED558291}" type="slidenum">
              <a:rPr lang="es-ES" altLang="es-CO" smtClean="0"/>
              <a:pPr>
                <a:defRPr/>
              </a:pPr>
              <a:t>55</a:t>
            </a:fld>
            <a:endParaRPr lang="es-ES" altLang="es-CO"/>
          </a:p>
        </p:txBody>
      </p:sp>
    </p:spTree>
    <p:extLst>
      <p:ext uri="{BB962C8B-B14F-4D97-AF65-F5344CB8AC3E}">
        <p14:creationId xmlns:p14="http://schemas.microsoft.com/office/powerpoint/2010/main" val="3095749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729B872-CE3F-964C-821A-D32E0E9A9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1312470E-C9ED-914C-8D8E-23F8B1A20CA0}"/>
              </a:ext>
            </a:extLst>
          </p:cNvPr>
          <p:cNvSpPr>
            <a:spLocks noGrp="1"/>
          </p:cNvSpPr>
          <p:nvPr>
            <p:ph type="sldNum" sz="quarter" idx="10"/>
          </p:nvPr>
        </p:nvSpPr>
        <p:spPr/>
        <p:txBody>
          <a:bodyPr/>
          <a:lstStyle/>
          <a:p>
            <a:pPr>
              <a:defRPr/>
            </a:pPr>
            <a:fld id="{2A1B84A5-2BDB-264B-9781-B1A7ED558291}" type="slidenum">
              <a:rPr lang="es-ES" altLang="es-CO" smtClean="0"/>
              <a:pPr>
                <a:defRPr/>
              </a:pPr>
              <a:t>56</a:t>
            </a:fld>
            <a:endParaRPr lang="es-ES" altLang="es-CO"/>
          </a:p>
        </p:txBody>
      </p:sp>
    </p:spTree>
    <p:extLst>
      <p:ext uri="{BB962C8B-B14F-4D97-AF65-F5344CB8AC3E}">
        <p14:creationId xmlns:p14="http://schemas.microsoft.com/office/powerpoint/2010/main" val="2872889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116548D-CB08-6C45-A6CC-A34D1931E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BBEF9B23-7E85-4C41-9F00-216EF30154A6}"/>
              </a:ext>
            </a:extLst>
          </p:cNvPr>
          <p:cNvSpPr>
            <a:spLocks noGrp="1"/>
          </p:cNvSpPr>
          <p:nvPr>
            <p:ph type="sldNum" sz="quarter" idx="10"/>
          </p:nvPr>
        </p:nvSpPr>
        <p:spPr/>
        <p:txBody>
          <a:bodyPr/>
          <a:lstStyle/>
          <a:p>
            <a:pPr>
              <a:defRPr/>
            </a:pPr>
            <a:fld id="{2A1B84A5-2BDB-264B-9781-B1A7ED558291}" type="slidenum">
              <a:rPr lang="es-ES" altLang="es-CO" smtClean="0"/>
              <a:pPr>
                <a:defRPr/>
              </a:pPr>
              <a:t>57</a:t>
            </a:fld>
            <a:endParaRPr lang="es-ES" altLang="es-CO"/>
          </a:p>
        </p:txBody>
      </p:sp>
    </p:spTree>
    <p:extLst>
      <p:ext uri="{BB962C8B-B14F-4D97-AF65-F5344CB8AC3E}">
        <p14:creationId xmlns:p14="http://schemas.microsoft.com/office/powerpoint/2010/main" val="1021521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7E30377-16E5-A14F-B02C-0E54AF405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pic>
        <p:nvPicPr>
          <p:cNvPr id="5" name="Imagen 4">
            <a:extLst>
              <a:ext uri="{FF2B5EF4-FFF2-40B4-BE49-F238E27FC236}">
                <a16:creationId xmlns:a16="http://schemas.microsoft.com/office/drawing/2014/main" id="{3467B145-CE09-FA4D-A5B9-D9BCDB5E2B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 y="65439"/>
            <a:ext cx="9144000" cy="6675929"/>
          </a:xfrm>
          <a:prstGeom prst="rect">
            <a:avLst/>
          </a:prstGeom>
          <a:ln>
            <a:noFill/>
          </a:ln>
        </p:spPr>
      </p:pic>
      <p:sp>
        <p:nvSpPr>
          <p:cNvPr id="2" name="Marcador de número de diapositiva 1">
            <a:extLst>
              <a:ext uri="{FF2B5EF4-FFF2-40B4-BE49-F238E27FC236}">
                <a16:creationId xmlns:a16="http://schemas.microsoft.com/office/drawing/2014/main" id="{371AA5D2-05A5-614E-8D50-5D01BB8CAEAE}"/>
              </a:ext>
            </a:extLst>
          </p:cNvPr>
          <p:cNvSpPr>
            <a:spLocks noGrp="1"/>
          </p:cNvSpPr>
          <p:nvPr>
            <p:ph type="sldNum" sz="quarter" idx="10"/>
          </p:nvPr>
        </p:nvSpPr>
        <p:spPr/>
        <p:txBody>
          <a:bodyPr/>
          <a:lstStyle/>
          <a:p>
            <a:pPr>
              <a:defRPr/>
            </a:pPr>
            <a:fld id="{2A1B84A5-2BDB-264B-9781-B1A7ED558291}" type="slidenum">
              <a:rPr lang="es-ES" altLang="es-CO" smtClean="0"/>
              <a:pPr>
                <a:defRPr/>
              </a:pPr>
              <a:t>58</a:t>
            </a:fld>
            <a:endParaRPr lang="es-ES" altLang="es-CO"/>
          </a:p>
        </p:txBody>
      </p:sp>
    </p:spTree>
    <p:extLst>
      <p:ext uri="{BB962C8B-B14F-4D97-AF65-F5344CB8AC3E}">
        <p14:creationId xmlns:p14="http://schemas.microsoft.com/office/powerpoint/2010/main" val="2524295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p:cNvSpPr>
          <p:nvPr/>
        </p:nvSpPr>
        <p:spPr>
          <a:xfrm>
            <a:off x="457200" y="274638"/>
            <a:ext cx="8229600" cy="634082"/>
          </a:xfrm>
          <a:prstGeom prst="rect">
            <a:avLst/>
          </a:prstGeom>
        </p:spPr>
        <p:txBody>
          <a:bodyPr/>
          <a:lstStyle>
            <a:lvl1pPr algn="ctr" rtl="0" eaLnBrk="1" fontAlgn="base" hangingPunct="1">
              <a:spcBef>
                <a:spcPct val="0"/>
              </a:spcBef>
              <a:spcAft>
                <a:spcPct val="0"/>
              </a:spcAft>
              <a:defRPr sz="4400">
                <a:solidFill>
                  <a:srgbClr val="000099"/>
                </a:solidFill>
                <a:latin typeface="+mj-lt"/>
                <a:ea typeface="+mj-ea"/>
                <a:cs typeface="+mj-cs"/>
              </a:defRPr>
            </a:lvl1pPr>
            <a:lvl2pPr algn="ctr" rtl="0" eaLnBrk="1" fontAlgn="base" hangingPunct="1">
              <a:spcBef>
                <a:spcPct val="0"/>
              </a:spcBef>
              <a:spcAft>
                <a:spcPct val="0"/>
              </a:spcAft>
              <a:defRPr sz="4400">
                <a:solidFill>
                  <a:srgbClr val="000099"/>
                </a:solidFill>
                <a:latin typeface="Arial" charset="0"/>
              </a:defRPr>
            </a:lvl2pPr>
            <a:lvl3pPr algn="ctr" rtl="0" eaLnBrk="1" fontAlgn="base" hangingPunct="1">
              <a:spcBef>
                <a:spcPct val="0"/>
              </a:spcBef>
              <a:spcAft>
                <a:spcPct val="0"/>
              </a:spcAft>
              <a:defRPr sz="4400">
                <a:solidFill>
                  <a:srgbClr val="000099"/>
                </a:solidFill>
                <a:latin typeface="Arial" charset="0"/>
              </a:defRPr>
            </a:lvl3pPr>
            <a:lvl4pPr algn="ctr" rtl="0" eaLnBrk="1" fontAlgn="base" hangingPunct="1">
              <a:spcBef>
                <a:spcPct val="0"/>
              </a:spcBef>
              <a:spcAft>
                <a:spcPct val="0"/>
              </a:spcAft>
              <a:defRPr sz="4400">
                <a:solidFill>
                  <a:srgbClr val="000099"/>
                </a:solidFill>
                <a:latin typeface="Arial" charset="0"/>
              </a:defRPr>
            </a:lvl4pPr>
            <a:lvl5pPr algn="ctr" rtl="0" eaLnBrk="1" fontAlgn="base" hangingPunct="1">
              <a:spcBef>
                <a:spcPct val="0"/>
              </a:spcBef>
              <a:spcAft>
                <a:spcPct val="0"/>
              </a:spcAft>
              <a:defRPr sz="4400">
                <a:solidFill>
                  <a:srgbClr val="000099"/>
                </a:solidFill>
                <a:latin typeface="Arial" charset="0"/>
              </a:defRPr>
            </a:lvl5pPr>
            <a:lvl6pPr marL="457200" algn="ctr" rtl="0" eaLnBrk="1" fontAlgn="base" hangingPunct="1">
              <a:spcBef>
                <a:spcPct val="0"/>
              </a:spcBef>
              <a:spcAft>
                <a:spcPct val="0"/>
              </a:spcAft>
              <a:defRPr sz="4400">
                <a:solidFill>
                  <a:srgbClr val="000099"/>
                </a:solidFill>
                <a:latin typeface="Arial" charset="0"/>
              </a:defRPr>
            </a:lvl6pPr>
            <a:lvl7pPr marL="914400" algn="ctr" rtl="0" eaLnBrk="1" fontAlgn="base" hangingPunct="1">
              <a:spcBef>
                <a:spcPct val="0"/>
              </a:spcBef>
              <a:spcAft>
                <a:spcPct val="0"/>
              </a:spcAft>
              <a:defRPr sz="4400">
                <a:solidFill>
                  <a:srgbClr val="000099"/>
                </a:solidFill>
                <a:latin typeface="Arial" charset="0"/>
              </a:defRPr>
            </a:lvl7pPr>
            <a:lvl8pPr marL="1371600" algn="ctr" rtl="0" eaLnBrk="1" fontAlgn="base" hangingPunct="1">
              <a:spcBef>
                <a:spcPct val="0"/>
              </a:spcBef>
              <a:spcAft>
                <a:spcPct val="0"/>
              </a:spcAft>
              <a:defRPr sz="4400">
                <a:solidFill>
                  <a:srgbClr val="000099"/>
                </a:solidFill>
                <a:latin typeface="Arial" charset="0"/>
              </a:defRPr>
            </a:lvl8pPr>
            <a:lvl9pPr marL="1828800" algn="ctr" rtl="0" eaLnBrk="1" fontAlgn="base" hangingPunct="1">
              <a:spcBef>
                <a:spcPct val="0"/>
              </a:spcBef>
              <a:spcAft>
                <a:spcPct val="0"/>
              </a:spcAft>
              <a:defRPr sz="4400">
                <a:solidFill>
                  <a:srgbClr val="000099"/>
                </a:solidFill>
                <a:latin typeface="Arial" charset="0"/>
              </a:defRPr>
            </a:lvl9pPr>
          </a:lstStyle>
          <a:p>
            <a:pPr defTabSz="914400"/>
            <a:r>
              <a:rPr lang="es-CO" sz="3600" kern="0" dirty="0" err="1"/>
              <a:t>Motivation</a:t>
            </a:r>
            <a:endParaRPr lang="es-CO" sz="3600" kern="0" dirty="0"/>
          </a:p>
        </p:txBody>
      </p:sp>
      <p:sp>
        <p:nvSpPr>
          <p:cNvPr id="11" name="CuadroTexto 10"/>
          <p:cNvSpPr txBox="1"/>
          <p:nvPr/>
        </p:nvSpPr>
        <p:spPr>
          <a:xfrm>
            <a:off x="583759" y="1556792"/>
            <a:ext cx="4261356" cy="338554"/>
          </a:xfrm>
          <a:prstGeom prst="rect">
            <a:avLst/>
          </a:prstGeom>
          <a:noFill/>
        </p:spPr>
        <p:txBody>
          <a:bodyPr wrap="square" rtlCol="0">
            <a:spAutoFit/>
          </a:bodyPr>
          <a:lstStyle/>
          <a:p>
            <a:pPr algn="ctr"/>
            <a:r>
              <a:rPr lang="en-US" sz="1600" kern="0" dirty="0">
                <a:solidFill>
                  <a:srgbClr val="000099"/>
                </a:solidFill>
                <a:latin typeface="+mj-lt"/>
                <a:ea typeface="+mj-ea"/>
                <a:cs typeface="+mj-cs"/>
              </a:rPr>
              <a:t>Large-scale systems with many components</a:t>
            </a:r>
          </a:p>
        </p:txBody>
      </p:sp>
      <p:sp>
        <p:nvSpPr>
          <p:cNvPr id="12" name="CuadroTexto 11"/>
          <p:cNvSpPr txBox="1"/>
          <p:nvPr/>
        </p:nvSpPr>
        <p:spPr>
          <a:xfrm>
            <a:off x="4849973" y="1558669"/>
            <a:ext cx="3394435" cy="338554"/>
          </a:xfrm>
          <a:prstGeom prst="rect">
            <a:avLst/>
          </a:prstGeom>
          <a:noFill/>
        </p:spPr>
        <p:txBody>
          <a:bodyPr wrap="square" rtlCol="0">
            <a:spAutoFit/>
          </a:bodyPr>
          <a:lstStyle/>
          <a:p>
            <a:pPr algn="ctr"/>
            <a:r>
              <a:rPr lang="en-US" sz="1600" kern="0" dirty="0">
                <a:solidFill>
                  <a:srgbClr val="000099"/>
                </a:solidFill>
                <a:latin typeface="+mj-lt"/>
                <a:ea typeface="+mj-ea"/>
                <a:cs typeface="+mj-cs"/>
              </a:rPr>
              <a:t>Systems distributed over networks</a:t>
            </a:r>
          </a:p>
        </p:txBody>
      </p:sp>
      <p:grpSp>
        <p:nvGrpSpPr>
          <p:cNvPr id="17" name="Grupo 16"/>
          <p:cNvGrpSpPr/>
          <p:nvPr/>
        </p:nvGrpSpPr>
        <p:grpSpPr>
          <a:xfrm>
            <a:off x="1141546" y="1759266"/>
            <a:ext cx="3132433" cy="1350806"/>
            <a:chOff x="2422307" y="3911215"/>
            <a:chExt cx="4812732" cy="2041392"/>
          </a:xfrm>
        </p:grpSpPr>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307" y="4109467"/>
              <a:ext cx="2711747" cy="1843140"/>
            </a:xfrm>
            <a:prstGeom prst="rect">
              <a:avLst/>
            </a:prstGeom>
          </p:spPr>
        </p:pic>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8551" flipV="1">
              <a:off x="4523292" y="3911215"/>
              <a:ext cx="2711747" cy="1843140"/>
            </a:xfrm>
            <a:prstGeom prst="rect">
              <a:avLst/>
            </a:prstGeom>
          </p:spPr>
        </p:pic>
      </p:grpSp>
      <p:pic>
        <p:nvPicPr>
          <p:cNvPr id="19" name="Imagen 18"/>
          <p:cNvPicPr>
            <a:picLocks noChangeAspect="1"/>
          </p:cNvPicPr>
          <p:nvPr/>
        </p:nvPicPr>
        <p:blipFill>
          <a:blip r:embed="rId4"/>
          <a:stretch>
            <a:fillRect/>
          </a:stretch>
        </p:blipFill>
        <p:spPr>
          <a:xfrm>
            <a:off x="5641434" y="1905737"/>
            <a:ext cx="1560639" cy="1558705"/>
          </a:xfrm>
          <a:prstGeom prst="rect">
            <a:avLst/>
          </a:prstGeom>
        </p:spPr>
      </p:pic>
      <p:sp>
        <p:nvSpPr>
          <p:cNvPr id="3" name="Marcador de número de diapositiva 2">
            <a:extLst>
              <a:ext uri="{FF2B5EF4-FFF2-40B4-BE49-F238E27FC236}">
                <a16:creationId xmlns:a16="http://schemas.microsoft.com/office/drawing/2014/main" id="{DEB4197D-699B-5B4F-8F99-B926880BFD09}"/>
              </a:ext>
            </a:extLst>
          </p:cNvPr>
          <p:cNvSpPr>
            <a:spLocks noGrp="1"/>
          </p:cNvSpPr>
          <p:nvPr>
            <p:ph type="sldNum" sz="quarter" idx="10"/>
          </p:nvPr>
        </p:nvSpPr>
        <p:spPr/>
        <p:txBody>
          <a:bodyPr/>
          <a:lstStyle/>
          <a:p>
            <a:pPr>
              <a:defRPr/>
            </a:pPr>
            <a:fld id="{7B0CA3D3-AEF3-45AC-8A90-CA39D357BBEE}" type="slidenum">
              <a:rPr lang="es-ES" smtClean="0">
                <a:solidFill>
                  <a:srgbClr val="000000"/>
                </a:solidFill>
              </a:rPr>
              <a:pPr>
                <a:defRPr/>
              </a:pPr>
              <a:t>5</a:t>
            </a:fld>
            <a:endParaRPr lang="es-ES">
              <a:solidFill>
                <a:srgbClr val="000000"/>
              </a:solidFill>
            </a:endParaRPr>
          </a:p>
        </p:txBody>
      </p:sp>
      <p:grpSp>
        <p:nvGrpSpPr>
          <p:cNvPr id="13" name="Grupo 12">
            <a:extLst>
              <a:ext uri="{FF2B5EF4-FFF2-40B4-BE49-F238E27FC236}">
                <a16:creationId xmlns:a16="http://schemas.microsoft.com/office/drawing/2014/main" id="{5848C668-1AAF-BF48-B848-70A1662ACD1F}"/>
              </a:ext>
            </a:extLst>
          </p:cNvPr>
          <p:cNvGrpSpPr/>
          <p:nvPr/>
        </p:nvGrpSpPr>
        <p:grpSpPr>
          <a:xfrm>
            <a:off x="2363093" y="3645024"/>
            <a:ext cx="4417814" cy="2357518"/>
            <a:chOff x="730250" y="1600200"/>
            <a:chExt cx="7683501" cy="4421188"/>
          </a:xfrm>
        </p:grpSpPr>
        <p:pic>
          <p:nvPicPr>
            <p:cNvPr id="14" name="Imagen 13">
              <a:extLst>
                <a:ext uri="{FF2B5EF4-FFF2-40B4-BE49-F238E27FC236}">
                  <a16:creationId xmlns:a16="http://schemas.microsoft.com/office/drawing/2014/main" id="{7A00968E-842D-CF47-B049-A62CA1CCDE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250" y="1600200"/>
              <a:ext cx="2192338" cy="2384425"/>
            </a:xfrm>
            <a:prstGeom prst="rect">
              <a:avLst/>
            </a:prstGeom>
          </p:spPr>
        </p:pic>
        <p:pic>
          <p:nvPicPr>
            <p:cNvPr id="15" name="Imagen 14">
              <a:extLst>
                <a:ext uri="{FF2B5EF4-FFF2-40B4-BE49-F238E27FC236}">
                  <a16:creationId xmlns:a16="http://schemas.microsoft.com/office/drawing/2014/main" id="{0A173651-7C68-7847-8D32-7D69B44902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4025" y="1600200"/>
              <a:ext cx="1825625" cy="2384425"/>
            </a:xfrm>
            <a:prstGeom prst="rect">
              <a:avLst/>
            </a:prstGeom>
          </p:spPr>
        </p:pic>
        <p:pic>
          <p:nvPicPr>
            <p:cNvPr id="18" name="Imagen 17">
              <a:extLst>
                <a:ext uri="{FF2B5EF4-FFF2-40B4-BE49-F238E27FC236}">
                  <a16:creationId xmlns:a16="http://schemas.microsoft.com/office/drawing/2014/main" id="{967BA252-DEFC-5444-866A-B1A1287A87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9500" y="1600200"/>
              <a:ext cx="1758950" cy="2384425"/>
            </a:xfrm>
            <a:prstGeom prst="rect">
              <a:avLst/>
            </a:prstGeom>
          </p:spPr>
        </p:pic>
        <p:pic>
          <p:nvPicPr>
            <p:cNvPr id="20" name="Imagen 19">
              <a:extLst>
                <a:ext uri="{FF2B5EF4-FFF2-40B4-BE49-F238E27FC236}">
                  <a16:creationId xmlns:a16="http://schemas.microsoft.com/office/drawing/2014/main" id="{3F11D3E3-14C1-124E-BB42-8A5338E8B0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6713" y="1600200"/>
              <a:ext cx="1697038" cy="2384425"/>
            </a:xfrm>
            <a:prstGeom prst="rect">
              <a:avLst/>
            </a:prstGeom>
          </p:spPr>
        </p:pic>
        <p:pic>
          <p:nvPicPr>
            <p:cNvPr id="21" name="Imagen 20">
              <a:extLst>
                <a:ext uri="{FF2B5EF4-FFF2-40B4-BE49-F238E27FC236}">
                  <a16:creationId xmlns:a16="http://schemas.microsoft.com/office/drawing/2014/main" id="{E8A2805C-2574-6642-8593-20A2D51D3D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250" y="4054475"/>
              <a:ext cx="1619250" cy="1966913"/>
            </a:xfrm>
            <a:prstGeom prst="rect">
              <a:avLst/>
            </a:prstGeom>
          </p:spPr>
        </p:pic>
        <p:pic>
          <p:nvPicPr>
            <p:cNvPr id="22" name="Imagen 21">
              <a:extLst>
                <a:ext uri="{FF2B5EF4-FFF2-40B4-BE49-F238E27FC236}">
                  <a16:creationId xmlns:a16="http://schemas.microsoft.com/office/drawing/2014/main" id="{7D8610B7-4569-C942-A206-EDB4B0392D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0938" y="4054475"/>
              <a:ext cx="1503363" cy="1966913"/>
            </a:xfrm>
            <a:prstGeom prst="rect">
              <a:avLst/>
            </a:prstGeom>
          </p:spPr>
        </p:pic>
        <p:pic>
          <p:nvPicPr>
            <p:cNvPr id="23" name="Imagen 22">
              <a:extLst>
                <a:ext uri="{FF2B5EF4-FFF2-40B4-BE49-F238E27FC236}">
                  <a16:creationId xmlns:a16="http://schemas.microsoft.com/office/drawing/2014/main" id="{68435A5E-855F-3145-A08A-786CA43894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2563" y="4054475"/>
              <a:ext cx="1476375" cy="1966913"/>
            </a:xfrm>
            <a:prstGeom prst="rect">
              <a:avLst/>
            </a:prstGeom>
          </p:spPr>
        </p:pic>
        <p:pic>
          <p:nvPicPr>
            <p:cNvPr id="24" name="Imagen 23">
              <a:extLst>
                <a:ext uri="{FF2B5EF4-FFF2-40B4-BE49-F238E27FC236}">
                  <a16:creationId xmlns:a16="http://schemas.microsoft.com/office/drawing/2014/main" id="{3B0A2E67-09EB-444C-9CCC-49179192BA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38788" y="4054475"/>
              <a:ext cx="1447800" cy="1966913"/>
            </a:xfrm>
            <a:prstGeom prst="rect">
              <a:avLst/>
            </a:prstGeom>
          </p:spPr>
        </p:pic>
        <p:pic>
          <p:nvPicPr>
            <p:cNvPr id="25" name="Imagen 24">
              <a:extLst>
                <a:ext uri="{FF2B5EF4-FFF2-40B4-BE49-F238E27FC236}">
                  <a16:creationId xmlns:a16="http://schemas.microsoft.com/office/drawing/2014/main" id="{215BB243-48A4-D44C-97B2-017859A725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56438" y="4054475"/>
              <a:ext cx="1355725" cy="1966913"/>
            </a:xfrm>
            <a:prstGeom prst="rect">
              <a:avLst/>
            </a:prstGeom>
          </p:spPr>
        </p:pic>
      </p:grpSp>
    </p:spTree>
    <p:extLst>
      <p:ext uri="{BB962C8B-B14F-4D97-AF65-F5344CB8AC3E}">
        <p14:creationId xmlns:p14="http://schemas.microsoft.com/office/powerpoint/2010/main" val="24857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6EAB8E8-3919-BF4D-B654-FCCCC55B9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13357292-21CA-FB40-B808-F95F5EE1DD4C}"/>
              </a:ext>
            </a:extLst>
          </p:cNvPr>
          <p:cNvSpPr>
            <a:spLocks noGrp="1"/>
          </p:cNvSpPr>
          <p:nvPr>
            <p:ph type="sldNum" sz="quarter" idx="10"/>
          </p:nvPr>
        </p:nvSpPr>
        <p:spPr/>
        <p:txBody>
          <a:bodyPr/>
          <a:lstStyle/>
          <a:p>
            <a:pPr>
              <a:defRPr/>
            </a:pPr>
            <a:fld id="{2A1B84A5-2BDB-264B-9781-B1A7ED558291}" type="slidenum">
              <a:rPr lang="es-ES" altLang="es-CO" smtClean="0"/>
              <a:pPr>
                <a:defRPr/>
              </a:pPr>
              <a:t>59</a:t>
            </a:fld>
            <a:endParaRPr lang="es-ES" altLang="es-CO"/>
          </a:p>
        </p:txBody>
      </p:sp>
    </p:spTree>
    <p:extLst>
      <p:ext uri="{BB962C8B-B14F-4D97-AF65-F5344CB8AC3E}">
        <p14:creationId xmlns:p14="http://schemas.microsoft.com/office/powerpoint/2010/main" val="3476891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88B5F86-653F-9341-B9FA-EAEECC4B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pic>
        <p:nvPicPr>
          <p:cNvPr id="5" name="Imagen 4">
            <a:extLst>
              <a:ext uri="{FF2B5EF4-FFF2-40B4-BE49-F238E27FC236}">
                <a16:creationId xmlns:a16="http://schemas.microsoft.com/office/drawing/2014/main" id="{0AE1B528-0541-7749-8BB7-4B422DA48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3"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13C36B24-7CFB-A345-BE73-5993168A9C2B}"/>
              </a:ext>
            </a:extLst>
          </p:cNvPr>
          <p:cNvSpPr>
            <a:spLocks noGrp="1"/>
          </p:cNvSpPr>
          <p:nvPr>
            <p:ph type="sldNum" sz="quarter" idx="10"/>
          </p:nvPr>
        </p:nvSpPr>
        <p:spPr/>
        <p:txBody>
          <a:bodyPr/>
          <a:lstStyle/>
          <a:p>
            <a:pPr>
              <a:defRPr/>
            </a:pPr>
            <a:fld id="{2A1B84A5-2BDB-264B-9781-B1A7ED558291}" type="slidenum">
              <a:rPr lang="es-ES" altLang="es-CO" smtClean="0"/>
              <a:pPr>
                <a:defRPr/>
              </a:pPr>
              <a:t>60</a:t>
            </a:fld>
            <a:endParaRPr lang="es-ES" altLang="es-CO"/>
          </a:p>
        </p:txBody>
      </p:sp>
    </p:spTree>
    <p:extLst>
      <p:ext uri="{BB962C8B-B14F-4D97-AF65-F5344CB8AC3E}">
        <p14:creationId xmlns:p14="http://schemas.microsoft.com/office/powerpoint/2010/main" val="4075903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B133973-4585-9044-BA3F-3597B16A8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616E4618-6DDC-4D4A-BD6B-0E36C8898BEC}"/>
              </a:ext>
            </a:extLst>
          </p:cNvPr>
          <p:cNvSpPr>
            <a:spLocks noGrp="1"/>
          </p:cNvSpPr>
          <p:nvPr>
            <p:ph type="sldNum" sz="quarter" idx="10"/>
          </p:nvPr>
        </p:nvSpPr>
        <p:spPr/>
        <p:txBody>
          <a:bodyPr/>
          <a:lstStyle/>
          <a:p>
            <a:pPr>
              <a:defRPr/>
            </a:pPr>
            <a:fld id="{2A1B84A5-2BDB-264B-9781-B1A7ED558291}" type="slidenum">
              <a:rPr lang="es-ES" altLang="es-CO" smtClean="0"/>
              <a:pPr>
                <a:defRPr/>
              </a:pPr>
              <a:t>61</a:t>
            </a:fld>
            <a:endParaRPr lang="es-ES" altLang="es-CO"/>
          </a:p>
        </p:txBody>
      </p:sp>
    </p:spTree>
    <p:extLst>
      <p:ext uri="{BB962C8B-B14F-4D97-AF65-F5344CB8AC3E}">
        <p14:creationId xmlns:p14="http://schemas.microsoft.com/office/powerpoint/2010/main" val="442832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562D8DB-28DF-4F4A-BC84-0C2DAFE0D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62B8DAC8-441E-FC46-8D63-4AF4E932720F}"/>
              </a:ext>
            </a:extLst>
          </p:cNvPr>
          <p:cNvSpPr>
            <a:spLocks noGrp="1"/>
          </p:cNvSpPr>
          <p:nvPr>
            <p:ph type="sldNum" sz="quarter" idx="10"/>
          </p:nvPr>
        </p:nvSpPr>
        <p:spPr/>
        <p:txBody>
          <a:bodyPr/>
          <a:lstStyle/>
          <a:p>
            <a:pPr>
              <a:defRPr/>
            </a:pPr>
            <a:fld id="{2A1B84A5-2BDB-264B-9781-B1A7ED558291}" type="slidenum">
              <a:rPr lang="es-ES" altLang="es-CO" smtClean="0"/>
              <a:pPr>
                <a:defRPr/>
              </a:pPr>
              <a:t>62</a:t>
            </a:fld>
            <a:endParaRPr lang="es-ES" altLang="es-CO"/>
          </a:p>
        </p:txBody>
      </p:sp>
    </p:spTree>
    <p:extLst>
      <p:ext uri="{BB962C8B-B14F-4D97-AF65-F5344CB8AC3E}">
        <p14:creationId xmlns:p14="http://schemas.microsoft.com/office/powerpoint/2010/main" val="1765651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7015A63-3C09-A648-B3A0-031C6EE85A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A5815CF8-318E-4440-BA71-E18E83324608}"/>
              </a:ext>
            </a:extLst>
          </p:cNvPr>
          <p:cNvSpPr>
            <a:spLocks noGrp="1"/>
          </p:cNvSpPr>
          <p:nvPr>
            <p:ph type="sldNum" sz="quarter" idx="10"/>
          </p:nvPr>
        </p:nvSpPr>
        <p:spPr/>
        <p:txBody>
          <a:bodyPr/>
          <a:lstStyle/>
          <a:p>
            <a:pPr>
              <a:defRPr/>
            </a:pPr>
            <a:fld id="{2A1B84A5-2BDB-264B-9781-B1A7ED558291}" type="slidenum">
              <a:rPr lang="es-ES" altLang="es-CO" smtClean="0"/>
              <a:pPr>
                <a:defRPr/>
              </a:pPr>
              <a:t>63</a:t>
            </a:fld>
            <a:endParaRPr lang="es-ES" altLang="es-CO"/>
          </a:p>
        </p:txBody>
      </p:sp>
    </p:spTree>
    <p:extLst>
      <p:ext uri="{BB962C8B-B14F-4D97-AF65-F5344CB8AC3E}">
        <p14:creationId xmlns:p14="http://schemas.microsoft.com/office/powerpoint/2010/main" val="4053892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F8B58B8-3769-B142-A1A0-9D17596F4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BA3DECD4-8475-3A44-A995-B02B1227E1FF}"/>
              </a:ext>
            </a:extLst>
          </p:cNvPr>
          <p:cNvSpPr>
            <a:spLocks noGrp="1"/>
          </p:cNvSpPr>
          <p:nvPr>
            <p:ph type="sldNum" sz="quarter" idx="10"/>
          </p:nvPr>
        </p:nvSpPr>
        <p:spPr/>
        <p:txBody>
          <a:bodyPr/>
          <a:lstStyle/>
          <a:p>
            <a:pPr>
              <a:defRPr/>
            </a:pPr>
            <a:fld id="{2A1B84A5-2BDB-264B-9781-B1A7ED558291}" type="slidenum">
              <a:rPr lang="es-ES" altLang="es-CO" smtClean="0"/>
              <a:pPr>
                <a:defRPr/>
              </a:pPr>
              <a:t>64</a:t>
            </a:fld>
            <a:endParaRPr lang="es-ES" altLang="es-CO"/>
          </a:p>
        </p:txBody>
      </p:sp>
    </p:spTree>
    <p:extLst>
      <p:ext uri="{BB962C8B-B14F-4D97-AF65-F5344CB8AC3E}">
        <p14:creationId xmlns:p14="http://schemas.microsoft.com/office/powerpoint/2010/main" val="191081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910176D-481A-DA45-9342-D36013C9E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0B6D4739-8139-984A-9EA1-DEFEA891F6B5}"/>
              </a:ext>
            </a:extLst>
          </p:cNvPr>
          <p:cNvSpPr>
            <a:spLocks noGrp="1"/>
          </p:cNvSpPr>
          <p:nvPr>
            <p:ph type="sldNum" sz="quarter" idx="10"/>
          </p:nvPr>
        </p:nvSpPr>
        <p:spPr/>
        <p:txBody>
          <a:bodyPr/>
          <a:lstStyle/>
          <a:p>
            <a:pPr>
              <a:defRPr/>
            </a:pPr>
            <a:fld id="{2A1B84A5-2BDB-264B-9781-B1A7ED558291}" type="slidenum">
              <a:rPr lang="es-ES" altLang="es-CO" smtClean="0"/>
              <a:pPr>
                <a:defRPr/>
              </a:pPr>
              <a:t>65</a:t>
            </a:fld>
            <a:endParaRPr lang="es-ES" altLang="es-CO"/>
          </a:p>
        </p:txBody>
      </p:sp>
    </p:spTree>
    <p:extLst>
      <p:ext uri="{BB962C8B-B14F-4D97-AF65-F5344CB8AC3E}">
        <p14:creationId xmlns:p14="http://schemas.microsoft.com/office/powerpoint/2010/main" val="4228025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CB97122-2DC0-E546-A027-C6CC760B2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DE10667D-B076-DC49-8508-BC018133906A}"/>
              </a:ext>
            </a:extLst>
          </p:cNvPr>
          <p:cNvSpPr>
            <a:spLocks noGrp="1"/>
          </p:cNvSpPr>
          <p:nvPr>
            <p:ph type="sldNum" sz="quarter" idx="10"/>
          </p:nvPr>
        </p:nvSpPr>
        <p:spPr/>
        <p:txBody>
          <a:bodyPr/>
          <a:lstStyle/>
          <a:p>
            <a:pPr>
              <a:defRPr/>
            </a:pPr>
            <a:fld id="{2A1B84A5-2BDB-264B-9781-B1A7ED558291}" type="slidenum">
              <a:rPr lang="es-ES" altLang="es-CO" smtClean="0"/>
              <a:pPr>
                <a:defRPr/>
              </a:pPr>
              <a:t>66</a:t>
            </a:fld>
            <a:endParaRPr lang="es-ES" altLang="es-CO"/>
          </a:p>
        </p:txBody>
      </p:sp>
    </p:spTree>
    <p:extLst>
      <p:ext uri="{BB962C8B-B14F-4D97-AF65-F5344CB8AC3E}">
        <p14:creationId xmlns:p14="http://schemas.microsoft.com/office/powerpoint/2010/main" val="3462473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5ECF6FC-C9F5-A448-99EE-BF4895A09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480CA6B6-E835-F945-BA34-CAD059336FDC}"/>
              </a:ext>
            </a:extLst>
          </p:cNvPr>
          <p:cNvSpPr>
            <a:spLocks noGrp="1"/>
          </p:cNvSpPr>
          <p:nvPr>
            <p:ph type="sldNum" sz="quarter" idx="10"/>
          </p:nvPr>
        </p:nvSpPr>
        <p:spPr/>
        <p:txBody>
          <a:bodyPr/>
          <a:lstStyle/>
          <a:p>
            <a:pPr>
              <a:defRPr/>
            </a:pPr>
            <a:fld id="{2A1B84A5-2BDB-264B-9781-B1A7ED558291}" type="slidenum">
              <a:rPr lang="es-ES" altLang="es-CO" smtClean="0"/>
              <a:pPr>
                <a:defRPr/>
              </a:pPr>
              <a:t>67</a:t>
            </a:fld>
            <a:endParaRPr lang="es-ES" altLang="es-CO"/>
          </a:p>
        </p:txBody>
      </p:sp>
    </p:spTree>
    <p:extLst>
      <p:ext uri="{BB962C8B-B14F-4D97-AF65-F5344CB8AC3E}">
        <p14:creationId xmlns:p14="http://schemas.microsoft.com/office/powerpoint/2010/main" val="2488565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DE3658C-C5FE-9641-B872-0AAB03A7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83A14AA3-BC4F-8B48-9E06-23FAD8E30513}"/>
              </a:ext>
            </a:extLst>
          </p:cNvPr>
          <p:cNvSpPr>
            <a:spLocks noGrp="1"/>
          </p:cNvSpPr>
          <p:nvPr>
            <p:ph type="sldNum" sz="quarter" idx="10"/>
          </p:nvPr>
        </p:nvSpPr>
        <p:spPr/>
        <p:txBody>
          <a:bodyPr/>
          <a:lstStyle/>
          <a:p>
            <a:pPr>
              <a:defRPr/>
            </a:pPr>
            <a:fld id="{2A1B84A5-2BDB-264B-9781-B1A7ED558291}" type="slidenum">
              <a:rPr lang="es-ES" altLang="es-CO" smtClean="0"/>
              <a:pPr>
                <a:defRPr/>
              </a:pPr>
              <a:t>68</a:t>
            </a:fld>
            <a:endParaRPr lang="es-ES" altLang="es-CO"/>
          </a:p>
        </p:txBody>
      </p:sp>
    </p:spTree>
    <p:extLst>
      <p:ext uri="{BB962C8B-B14F-4D97-AF65-F5344CB8AC3E}">
        <p14:creationId xmlns:p14="http://schemas.microsoft.com/office/powerpoint/2010/main" val="1089578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GT: Basic </a:t>
            </a:r>
            <a:r>
              <a:rPr lang="es-ES" dirty="0" err="1"/>
              <a:t>Concepts</a:t>
            </a:r>
            <a:endParaRPr lang="es-ES" dirty="0"/>
          </a:p>
        </p:txBody>
      </p:sp>
      <p:sp>
        <p:nvSpPr>
          <p:cNvPr id="3" name="Marcador de contenido 2"/>
          <p:cNvSpPr>
            <a:spLocks noGrp="1"/>
          </p:cNvSpPr>
          <p:nvPr>
            <p:ph idx="1"/>
          </p:nvPr>
        </p:nvSpPr>
        <p:spPr>
          <a:xfrm>
            <a:off x="179512" y="1412775"/>
            <a:ext cx="4756331" cy="4392489"/>
          </a:xfrm>
        </p:spPr>
        <p:txBody>
          <a:bodyPr/>
          <a:lstStyle/>
          <a:p>
            <a:pPr marL="285750" indent="-285750">
              <a:buFont typeface="Arial"/>
              <a:buChar char="•"/>
            </a:pPr>
            <a:r>
              <a:rPr lang="es-ES" sz="1900" dirty="0" err="1"/>
              <a:t>Game</a:t>
            </a:r>
            <a:r>
              <a:rPr lang="es-ES" sz="1900" dirty="0"/>
              <a:t> </a:t>
            </a:r>
            <a:r>
              <a:rPr lang="es-ES" sz="1900" dirty="0" err="1"/>
              <a:t>theory</a:t>
            </a:r>
            <a:r>
              <a:rPr lang="es-ES" sz="1900" dirty="0"/>
              <a:t> </a:t>
            </a:r>
            <a:r>
              <a:rPr lang="es-ES" sz="1900" dirty="0" err="1"/>
              <a:t>is</a:t>
            </a:r>
            <a:r>
              <a:rPr lang="es-ES" sz="1900" dirty="0"/>
              <a:t> </a:t>
            </a:r>
            <a:r>
              <a:rPr lang="es-ES" sz="1900" dirty="0" err="1"/>
              <a:t>the</a:t>
            </a:r>
            <a:r>
              <a:rPr lang="es-ES" sz="1900" dirty="0"/>
              <a:t> </a:t>
            </a:r>
            <a:r>
              <a:rPr lang="es-ES" sz="1900" dirty="0" err="1"/>
              <a:t>name</a:t>
            </a:r>
            <a:r>
              <a:rPr lang="es-ES" sz="1900" dirty="0"/>
              <a:t> </a:t>
            </a:r>
            <a:r>
              <a:rPr lang="es-ES" sz="1900" dirty="0" err="1"/>
              <a:t>that</a:t>
            </a:r>
            <a:r>
              <a:rPr lang="es-ES" sz="1900" dirty="0"/>
              <a:t> </a:t>
            </a:r>
            <a:r>
              <a:rPr lang="es-ES" sz="1900" dirty="0" err="1"/>
              <a:t>is</a:t>
            </a:r>
            <a:r>
              <a:rPr lang="es-ES" sz="1900" dirty="0"/>
              <a:t> </a:t>
            </a:r>
            <a:r>
              <a:rPr lang="es-ES" sz="1900" dirty="0" err="1"/>
              <a:t>given</a:t>
            </a:r>
            <a:r>
              <a:rPr lang="es-ES" sz="1900" dirty="0"/>
              <a:t> to </a:t>
            </a:r>
            <a:r>
              <a:rPr lang="es-ES" sz="1900" dirty="0" err="1"/>
              <a:t>the</a:t>
            </a:r>
            <a:r>
              <a:rPr lang="es-ES" sz="1900" dirty="0"/>
              <a:t> </a:t>
            </a:r>
            <a:r>
              <a:rPr lang="es-ES" sz="1900" dirty="0" err="1"/>
              <a:t>methodology</a:t>
            </a:r>
            <a:r>
              <a:rPr lang="es-ES" sz="1900" dirty="0"/>
              <a:t> </a:t>
            </a:r>
            <a:r>
              <a:rPr lang="es-ES" sz="1900" dirty="0" err="1"/>
              <a:t>that</a:t>
            </a:r>
            <a:r>
              <a:rPr lang="es-ES" sz="1900" dirty="0"/>
              <a:t> uses </a:t>
            </a:r>
            <a:r>
              <a:rPr lang="es-ES" sz="1900" dirty="0" err="1"/>
              <a:t>math</a:t>
            </a:r>
            <a:r>
              <a:rPr lang="es-ES" sz="1900" dirty="0"/>
              <a:t> </a:t>
            </a:r>
            <a:r>
              <a:rPr lang="es-ES" sz="1900" dirty="0" err="1"/>
              <a:t>tools</a:t>
            </a:r>
            <a:r>
              <a:rPr lang="es-ES" sz="1900" dirty="0"/>
              <a:t> to </a:t>
            </a:r>
            <a:r>
              <a:rPr lang="es-ES" sz="1900" dirty="0" err="1"/>
              <a:t>model</a:t>
            </a:r>
            <a:r>
              <a:rPr lang="es-ES" sz="1900" dirty="0"/>
              <a:t> and </a:t>
            </a:r>
            <a:r>
              <a:rPr lang="es-ES" sz="1900" dirty="0" err="1"/>
              <a:t>analyze</a:t>
            </a:r>
            <a:r>
              <a:rPr lang="es-ES" sz="1900" dirty="0"/>
              <a:t> </a:t>
            </a:r>
            <a:r>
              <a:rPr lang="es-ES" sz="1900" dirty="0" err="1"/>
              <a:t>decision</a:t>
            </a:r>
            <a:r>
              <a:rPr lang="es-ES" sz="1900" dirty="0"/>
              <a:t> </a:t>
            </a:r>
            <a:r>
              <a:rPr lang="es-ES" sz="1900" dirty="0" err="1"/>
              <a:t>making</a:t>
            </a:r>
            <a:r>
              <a:rPr lang="es-ES" sz="1900" dirty="0"/>
              <a:t> </a:t>
            </a:r>
            <a:r>
              <a:rPr lang="es-ES" sz="1900" dirty="0" err="1"/>
              <a:t>situations</a:t>
            </a:r>
            <a:r>
              <a:rPr lang="es-ES" sz="1900" dirty="0"/>
              <a:t>.</a:t>
            </a:r>
          </a:p>
          <a:p>
            <a:pPr marL="285750" indent="-285750">
              <a:buFont typeface="Arial"/>
              <a:buChar char="•"/>
            </a:pPr>
            <a:r>
              <a:rPr lang="es-ES" sz="1900" dirty="0"/>
              <a:t>In </a:t>
            </a:r>
            <a:r>
              <a:rPr lang="es-ES" sz="1900" dirty="0" err="1"/>
              <a:t>these</a:t>
            </a:r>
            <a:r>
              <a:rPr lang="es-ES" sz="1900" dirty="0"/>
              <a:t> </a:t>
            </a:r>
            <a:r>
              <a:rPr lang="es-ES" sz="1900" dirty="0" err="1"/>
              <a:t>situations</a:t>
            </a:r>
            <a:r>
              <a:rPr lang="es-ES" sz="1900" dirty="0"/>
              <a:t>, </a:t>
            </a:r>
            <a:r>
              <a:rPr lang="es-ES" sz="1900" dirty="0" err="1"/>
              <a:t>there</a:t>
            </a:r>
            <a:r>
              <a:rPr lang="es-ES" sz="1900" dirty="0"/>
              <a:t> are </a:t>
            </a:r>
            <a:r>
              <a:rPr lang="es-ES" sz="1900" dirty="0" err="1"/>
              <a:t>different</a:t>
            </a:r>
            <a:r>
              <a:rPr lang="es-ES" sz="1900" dirty="0"/>
              <a:t> </a:t>
            </a:r>
            <a:r>
              <a:rPr lang="es-ES" sz="1900" dirty="0" err="1"/>
              <a:t>actors</a:t>
            </a:r>
            <a:r>
              <a:rPr lang="es-ES" sz="1900" dirty="0"/>
              <a:t> </a:t>
            </a:r>
            <a:r>
              <a:rPr lang="es-ES" sz="1900" dirty="0" err="1"/>
              <a:t>that</a:t>
            </a:r>
            <a:r>
              <a:rPr lang="es-ES" sz="1900" dirty="0"/>
              <a:t> are </a:t>
            </a:r>
            <a:r>
              <a:rPr lang="es-ES" sz="1900" dirty="0" err="1"/>
              <a:t>involved</a:t>
            </a:r>
            <a:r>
              <a:rPr lang="es-ES" sz="1900" dirty="0"/>
              <a:t> (</a:t>
            </a:r>
            <a:r>
              <a:rPr lang="es-ES" sz="1900" dirty="0" err="1"/>
              <a:t>players</a:t>
            </a:r>
            <a:r>
              <a:rPr lang="es-ES" sz="1900" dirty="0"/>
              <a:t>), </a:t>
            </a:r>
            <a:r>
              <a:rPr lang="es-ES" sz="1900" dirty="0" err="1"/>
              <a:t>which</a:t>
            </a:r>
            <a:r>
              <a:rPr lang="es-ES" sz="1900" dirty="0"/>
              <a:t> </a:t>
            </a:r>
            <a:r>
              <a:rPr lang="es-ES" sz="1900" dirty="0" err="1"/>
              <a:t>have</a:t>
            </a:r>
            <a:r>
              <a:rPr lang="es-ES" sz="1900" dirty="0"/>
              <a:t> </a:t>
            </a:r>
            <a:r>
              <a:rPr lang="es-ES" sz="1900" dirty="0" err="1"/>
              <a:t>different</a:t>
            </a:r>
            <a:r>
              <a:rPr lang="es-ES" sz="1900" dirty="0"/>
              <a:t> </a:t>
            </a:r>
            <a:r>
              <a:rPr lang="es-ES" sz="1900" dirty="0" err="1"/>
              <a:t>objectives</a:t>
            </a:r>
            <a:r>
              <a:rPr lang="es-ES" sz="1900" dirty="0"/>
              <a:t>.</a:t>
            </a:r>
          </a:p>
          <a:p>
            <a:pPr marL="285750" indent="-285750">
              <a:buFont typeface="Arial"/>
              <a:buChar char="•"/>
            </a:pPr>
            <a:r>
              <a:rPr lang="es-ES" sz="1900" dirty="0" err="1"/>
              <a:t>Each</a:t>
            </a:r>
            <a:r>
              <a:rPr lang="es-ES" sz="1900" dirty="0"/>
              <a:t> of </a:t>
            </a:r>
            <a:r>
              <a:rPr lang="es-ES" sz="1900" dirty="0" err="1"/>
              <a:t>the</a:t>
            </a:r>
            <a:r>
              <a:rPr lang="es-ES" sz="1900" dirty="0"/>
              <a:t> </a:t>
            </a:r>
            <a:r>
              <a:rPr lang="es-ES" sz="1900" dirty="0" err="1"/>
              <a:t>decisions</a:t>
            </a:r>
            <a:r>
              <a:rPr lang="es-ES" sz="1900" dirty="0"/>
              <a:t> </a:t>
            </a:r>
            <a:r>
              <a:rPr lang="es-ES" sz="1900" dirty="0" err="1"/>
              <a:t>taken</a:t>
            </a:r>
            <a:r>
              <a:rPr lang="es-ES" sz="1900" dirty="0"/>
              <a:t> </a:t>
            </a:r>
            <a:r>
              <a:rPr lang="es-ES" sz="1900" dirty="0" err="1"/>
              <a:t>affect</a:t>
            </a:r>
            <a:r>
              <a:rPr lang="es-ES" sz="1900" dirty="0"/>
              <a:t> </a:t>
            </a:r>
            <a:r>
              <a:rPr lang="es-ES" sz="1900" dirty="0" err="1"/>
              <a:t>directly</a:t>
            </a:r>
            <a:r>
              <a:rPr lang="es-ES" sz="1900" dirty="0"/>
              <a:t> to </a:t>
            </a:r>
            <a:r>
              <a:rPr lang="es-ES" sz="1900" dirty="0" err="1"/>
              <a:t>other</a:t>
            </a:r>
            <a:r>
              <a:rPr lang="es-ES" sz="1900" dirty="0"/>
              <a:t> </a:t>
            </a:r>
            <a:r>
              <a:rPr lang="es-ES" sz="1900" dirty="0" err="1"/>
              <a:t>players</a:t>
            </a:r>
            <a:r>
              <a:rPr lang="es-ES" sz="1900" dirty="0"/>
              <a:t>.</a:t>
            </a:r>
          </a:p>
          <a:p>
            <a:pPr marL="285750" indent="-285750">
              <a:buFont typeface="Arial"/>
              <a:buChar char="•"/>
            </a:pPr>
            <a:r>
              <a:rPr lang="es-ES" sz="1900" dirty="0" err="1"/>
              <a:t>This</a:t>
            </a:r>
            <a:r>
              <a:rPr lang="es-ES" sz="1900" dirty="0"/>
              <a:t> </a:t>
            </a:r>
            <a:r>
              <a:rPr lang="es-ES" sz="1900" dirty="0" err="1"/>
              <a:t>theory</a:t>
            </a:r>
            <a:r>
              <a:rPr lang="es-ES" sz="1900" dirty="0"/>
              <a:t> tries to </a:t>
            </a:r>
            <a:r>
              <a:rPr lang="es-ES" sz="1900" dirty="0" err="1"/>
              <a:t>predict</a:t>
            </a:r>
            <a:r>
              <a:rPr lang="es-ES" sz="1900" dirty="0"/>
              <a:t> </a:t>
            </a:r>
            <a:r>
              <a:rPr lang="es-ES" sz="1900" dirty="0" err="1"/>
              <a:t>the</a:t>
            </a:r>
            <a:r>
              <a:rPr lang="es-ES" sz="1900" dirty="0"/>
              <a:t> </a:t>
            </a:r>
            <a:r>
              <a:rPr lang="es-ES" sz="1900" dirty="0" err="1"/>
              <a:t>behavior</a:t>
            </a:r>
            <a:r>
              <a:rPr lang="es-ES" sz="1900" dirty="0"/>
              <a:t> of </a:t>
            </a:r>
            <a:r>
              <a:rPr lang="es-ES" sz="1900" dirty="0" err="1"/>
              <a:t>the</a:t>
            </a:r>
            <a:r>
              <a:rPr lang="es-ES" sz="1900" dirty="0"/>
              <a:t> </a:t>
            </a:r>
            <a:r>
              <a:rPr lang="es-ES" sz="1900" dirty="0" err="1"/>
              <a:t>players</a:t>
            </a:r>
            <a:r>
              <a:rPr lang="es-ES" sz="1900" dirty="0"/>
              <a:t> and </a:t>
            </a:r>
            <a:r>
              <a:rPr lang="es-ES" sz="1900" dirty="0" err="1"/>
              <a:t>sometimes</a:t>
            </a:r>
            <a:r>
              <a:rPr lang="es-ES" sz="1900" dirty="0"/>
              <a:t> </a:t>
            </a:r>
            <a:r>
              <a:rPr lang="es-ES" sz="1900" dirty="0" err="1"/>
              <a:t>it</a:t>
            </a:r>
            <a:r>
              <a:rPr lang="es-ES" sz="1900" dirty="0"/>
              <a:t> </a:t>
            </a:r>
            <a:r>
              <a:rPr lang="es-ES" sz="1900" dirty="0" err="1"/>
              <a:t>suggests</a:t>
            </a:r>
            <a:r>
              <a:rPr lang="es-ES" sz="1900" dirty="0"/>
              <a:t> </a:t>
            </a:r>
            <a:r>
              <a:rPr lang="es-ES" sz="1900" dirty="0" err="1"/>
              <a:t>how</a:t>
            </a:r>
            <a:r>
              <a:rPr lang="es-ES" sz="1900" dirty="0"/>
              <a:t> </a:t>
            </a:r>
            <a:r>
              <a:rPr lang="es-ES" sz="1900" dirty="0" err="1"/>
              <a:t>the</a:t>
            </a:r>
            <a:r>
              <a:rPr lang="es-ES" sz="1900" dirty="0"/>
              <a:t> </a:t>
            </a:r>
            <a:r>
              <a:rPr lang="es-ES" sz="1900" dirty="0" err="1"/>
              <a:t>players</a:t>
            </a:r>
            <a:r>
              <a:rPr lang="es-ES" sz="1900" dirty="0"/>
              <a:t> </a:t>
            </a:r>
            <a:r>
              <a:rPr lang="es-ES" sz="1900" dirty="0" err="1"/>
              <a:t>should</a:t>
            </a:r>
            <a:r>
              <a:rPr lang="es-ES" sz="1900" dirty="0"/>
              <a:t> </a:t>
            </a:r>
            <a:r>
              <a:rPr lang="es-ES" sz="1900" dirty="0" err="1"/>
              <a:t>play</a:t>
            </a:r>
            <a:r>
              <a:rPr lang="es-ES" sz="1900" dirty="0"/>
              <a:t> in </a:t>
            </a:r>
            <a:r>
              <a:rPr lang="es-ES" sz="1900" dirty="0" err="1"/>
              <a:t>order</a:t>
            </a:r>
            <a:r>
              <a:rPr lang="es-ES" sz="1900" dirty="0"/>
              <a:t> to </a:t>
            </a:r>
            <a:r>
              <a:rPr lang="es-ES" sz="1900" dirty="0" err="1"/>
              <a:t>maximize</a:t>
            </a:r>
            <a:r>
              <a:rPr lang="es-ES" sz="1900" dirty="0"/>
              <a:t> </a:t>
            </a:r>
            <a:r>
              <a:rPr lang="es-ES" sz="1900" dirty="0" err="1"/>
              <a:t>their</a:t>
            </a:r>
            <a:r>
              <a:rPr lang="es-ES" sz="1900" dirty="0"/>
              <a:t> </a:t>
            </a:r>
            <a:r>
              <a:rPr lang="es-ES" sz="1900" dirty="0" err="1"/>
              <a:t>reward</a:t>
            </a:r>
            <a:r>
              <a:rPr lang="es-ES" sz="1900" dirty="0"/>
              <a:t>. </a:t>
            </a:r>
          </a:p>
        </p:txBody>
      </p:sp>
      <p:sp>
        <p:nvSpPr>
          <p:cNvPr id="4" name="CuadroTexto 3"/>
          <p:cNvSpPr txBox="1"/>
          <p:nvPr/>
        </p:nvSpPr>
        <p:spPr>
          <a:xfrm>
            <a:off x="1547664" y="6213212"/>
            <a:ext cx="6768752" cy="600164"/>
          </a:xfrm>
          <a:prstGeom prst="rect">
            <a:avLst/>
          </a:prstGeom>
          <a:noFill/>
        </p:spPr>
        <p:txBody>
          <a:bodyPr wrap="square" rtlCol="0">
            <a:spAutoFit/>
          </a:bodyPr>
          <a:lstStyle/>
          <a:p>
            <a:r>
              <a:rPr lang="es-ES" sz="1100" b="1" dirty="0"/>
              <a:t>NQS</a:t>
            </a:r>
            <a:r>
              <a:rPr lang="es-ES" sz="1100" dirty="0"/>
              <a:t>, C Ocampo, J Barreiro, G Obando, A Pantoja, </a:t>
            </a:r>
            <a:r>
              <a:rPr lang="es-ES" sz="1100" dirty="0" err="1"/>
              <a:t>EMojica</a:t>
            </a:r>
            <a:r>
              <a:rPr lang="es-ES" sz="1100" dirty="0"/>
              <a:t>, </a:t>
            </a:r>
            <a:r>
              <a:rPr lang="es-ES" sz="1100" dirty="0" err="1"/>
              <a:t>The</a:t>
            </a:r>
            <a:r>
              <a:rPr lang="es-ES" sz="1100" dirty="0"/>
              <a:t> role of </a:t>
            </a:r>
            <a:r>
              <a:rPr lang="es-ES" sz="1100" dirty="0" err="1"/>
              <a:t>population</a:t>
            </a:r>
            <a:r>
              <a:rPr lang="es-ES" sz="1100" dirty="0"/>
              <a:t> </a:t>
            </a:r>
            <a:r>
              <a:rPr lang="es-ES" sz="1100" dirty="0" err="1"/>
              <a:t>games</a:t>
            </a:r>
            <a:r>
              <a:rPr lang="es-ES" sz="1100" dirty="0"/>
              <a:t> and </a:t>
            </a:r>
            <a:r>
              <a:rPr lang="es-ES" sz="1100" dirty="0" err="1"/>
              <a:t>evolutionary</a:t>
            </a:r>
            <a:r>
              <a:rPr lang="es-ES" sz="1100" dirty="0"/>
              <a:t> </a:t>
            </a:r>
            <a:r>
              <a:rPr lang="es-ES" sz="1100" dirty="0" err="1"/>
              <a:t>dynamics</a:t>
            </a:r>
            <a:r>
              <a:rPr lang="es-ES" sz="1100" dirty="0"/>
              <a:t> in </a:t>
            </a:r>
            <a:r>
              <a:rPr lang="es-ES" sz="1100" dirty="0" err="1"/>
              <a:t>distributed</a:t>
            </a:r>
            <a:r>
              <a:rPr lang="es-ES" sz="1100" dirty="0"/>
              <a:t> control </a:t>
            </a:r>
            <a:r>
              <a:rPr lang="es-ES" sz="1100" dirty="0" err="1"/>
              <a:t>systems</a:t>
            </a:r>
            <a:r>
              <a:rPr lang="es-ES" sz="1100" dirty="0"/>
              <a:t>: </a:t>
            </a:r>
            <a:r>
              <a:rPr lang="es-ES" sz="1100" dirty="0" err="1"/>
              <a:t>The</a:t>
            </a:r>
            <a:r>
              <a:rPr lang="es-ES" sz="1100" dirty="0"/>
              <a:t> </a:t>
            </a:r>
            <a:r>
              <a:rPr lang="es-ES" sz="1100" dirty="0" err="1"/>
              <a:t>advantages</a:t>
            </a:r>
            <a:r>
              <a:rPr lang="es-ES" sz="1100" dirty="0"/>
              <a:t> of </a:t>
            </a:r>
            <a:r>
              <a:rPr lang="es-ES" sz="1100" dirty="0" err="1"/>
              <a:t>evolutionary</a:t>
            </a:r>
            <a:r>
              <a:rPr lang="es-ES" sz="1100" dirty="0"/>
              <a:t> </a:t>
            </a:r>
            <a:r>
              <a:rPr lang="es-ES" sz="1100" dirty="0" err="1"/>
              <a:t>game</a:t>
            </a:r>
            <a:r>
              <a:rPr lang="es-ES" sz="1100" dirty="0"/>
              <a:t> </a:t>
            </a:r>
            <a:r>
              <a:rPr lang="es-ES" sz="1100" dirty="0" err="1"/>
              <a:t>theory</a:t>
            </a:r>
            <a:r>
              <a:rPr lang="es-ES" sz="1100" dirty="0"/>
              <a:t>, IEEE Control </a:t>
            </a:r>
            <a:r>
              <a:rPr lang="es-ES" sz="1100" dirty="0" err="1"/>
              <a:t>Systems</a:t>
            </a:r>
            <a:r>
              <a:rPr lang="es-ES" sz="1100" dirty="0"/>
              <a:t> Magazine, 2017</a:t>
            </a:r>
          </a:p>
        </p:txBody>
      </p:sp>
      <p:sp>
        <p:nvSpPr>
          <p:cNvPr id="7" name="Marcador de número de diapositiva 6">
            <a:extLst>
              <a:ext uri="{FF2B5EF4-FFF2-40B4-BE49-F238E27FC236}">
                <a16:creationId xmlns:a16="http://schemas.microsoft.com/office/drawing/2014/main" id="{42CD3424-31C1-1B42-A836-27E69F4BF4EF}"/>
              </a:ext>
            </a:extLst>
          </p:cNvPr>
          <p:cNvSpPr>
            <a:spLocks noGrp="1"/>
          </p:cNvSpPr>
          <p:nvPr>
            <p:ph type="sldNum" sz="quarter" idx="10"/>
          </p:nvPr>
        </p:nvSpPr>
        <p:spPr/>
        <p:txBody>
          <a:bodyPr/>
          <a:lstStyle/>
          <a:p>
            <a:pPr>
              <a:defRPr/>
            </a:pPr>
            <a:fld id="{D0A6C522-BF37-9A46-8AC9-14C4D759392B}" type="slidenum">
              <a:rPr lang="es-ES" altLang="es-CO" smtClean="0"/>
              <a:pPr>
                <a:defRPr/>
              </a:pPr>
              <a:t>6</a:t>
            </a:fld>
            <a:endParaRPr lang="es-ES" altLang="es-CO" dirty="0"/>
          </a:p>
        </p:txBody>
      </p:sp>
      <p:grpSp>
        <p:nvGrpSpPr>
          <p:cNvPr id="8" name="Agrupar 11">
            <a:extLst>
              <a:ext uri="{FF2B5EF4-FFF2-40B4-BE49-F238E27FC236}">
                <a16:creationId xmlns:a16="http://schemas.microsoft.com/office/drawing/2014/main" id="{B6CB20F2-8E5A-FF41-BEF6-28E83677F54C}"/>
              </a:ext>
            </a:extLst>
          </p:cNvPr>
          <p:cNvGrpSpPr/>
          <p:nvPr/>
        </p:nvGrpSpPr>
        <p:grpSpPr>
          <a:xfrm>
            <a:off x="4935843" y="1905000"/>
            <a:ext cx="4083624" cy="2676128"/>
            <a:chOff x="1412067" y="755054"/>
            <a:chExt cx="7572482" cy="6102946"/>
          </a:xfrm>
        </p:grpSpPr>
        <p:pic>
          <p:nvPicPr>
            <p:cNvPr id="9" name="Imagen 8" descr="john-von-neumann.jpg">
              <a:extLst>
                <a:ext uri="{FF2B5EF4-FFF2-40B4-BE49-F238E27FC236}">
                  <a16:creationId xmlns:a16="http://schemas.microsoft.com/office/drawing/2014/main" id="{E545BBCF-6F3E-C54F-86B9-BF8494D6F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094" y="755054"/>
              <a:ext cx="1218010" cy="1794962"/>
            </a:xfrm>
            <a:prstGeom prst="rect">
              <a:avLst/>
            </a:prstGeom>
          </p:spPr>
        </p:pic>
        <p:pic>
          <p:nvPicPr>
            <p:cNvPr id="10" name="Imagen 9" descr="LasernaVonNeumann.jpg">
              <a:extLst>
                <a:ext uri="{FF2B5EF4-FFF2-40B4-BE49-F238E27FC236}">
                  <a16:creationId xmlns:a16="http://schemas.microsoft.com/office/drawing/2014/main" id="{9081643C-1F09-9D4A-9351-6C0F35012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067" y="1814186"/>
              <a:ext cx="7572482" cy="5043814"/>
            </a:xfrm>
            <a:prstGeom prst="rect">
              <a:avLst/>
            </a:prstGeom>
          </p:spPr>
        </p:pic>
        <p:sp>
          <p:nvSpPr>
            <p:cNvPr id="11" name="Elipse 10">
              <a:extLst>
                <a:ext uri="{FF2B5EF4-FFF2-40B4-BE49-F238E27FC236}">
                  <a16:creationId xmlns:a16="http://schemas.microsoft.com/office/drawing/2014/main" id="{A7F2109C-01BB-C648-91AA-C121EE7FA17B}"/>
                </a:ext>
              </a:extLst>
            </p:cNvPr>
            <p:cNvSpPr/>
            <p:nvPr/>
          </p:nvSpPr>
          <p:spPr>
            <a:xfrm>
              <a:off x="2630077" y="2464667"/>
              <a:ext cx="588712" cy="741916"/>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2" name="Conector recto 11">
              <a:extLst>
                <a:ext uri="{FF2B5EF4-FFF2-40B4-BE49-F238E27FC236}">
                  <a16:creationId xmlns:a16="http://schemas.microsoft.com/office/drawing/2014/main" id="{9EAE4957-21EE-A746-84EA-DF6A14B0A2A5}"/>
                </a:ext>
              </a:extLst>
            </p:cNvPr>
            <p:cNvCxnSpPr>
              <a:endCxn id="14" idx="6"/>
            </p:cNvCxnSpPr>
            <p:nvPr/>
          </p:nvCxnSpPr>
          <p:spPr>
            <a:xfrm flipH="1" flipV="1">
              <a:off x="2962927" y="1284620"/>
              <a:ext cx="147178" cy="118004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Conector recto 12">
              <a:extLst>
                <a:ext uri="{FF2B5EF4-FFF2-40B4-BE49-F238E27FC236}">
                  <a16:creationId xmlns:a16="http://schemas.microsoft.com/office/drawing/2014/main" id="{3CF83306-BD96-2445-B348-4128B3E8A4E0}"/>
                </a:ext>
              </a:extLst>
            </p:cNvPr>
            <p:cNvCxnSpPr>
              <a:stCxn id="11" idx="2"/>
            </p:cNvCxnSpPr>
            <p:nvPr/>
          </p:nvCxnSpPr>
          <p:spPr>
            <a:xfrm flipH="1" flipV="1">
              <a:off x="1906187" y="1284620"/>
              <a:ext cx="723890" cy="15510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4" name="Elipse 13">
              <a:extLst>
                <a:ext uri="{FF2B5EF4-FFF2-40B4-BE49-F238E27FC236}">
                  <a16:creationId xmlns:a16="http://schemas.microsoft.com/office/drawing/2014/main" id="{8E66BA97-AE24-444E-921D-3101E894382F}"/>
                </a:ext>
              </a:extLst>
            </p:cNvPr>
            <p:cNvSpPr/>
            <p:nvPr/>
          </p:nvSpPr>
          <p:spPr>
            <a:xfrm>
              <a:off x="1906187" y="755054"/>
              <a:ext cx="1056740" cy="105913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15" name="CuadroTexto 14">
            <a:extLst>
              <a:ext uri="{FF2B5EF4-FFF2-40B4-BE49-F238E27FC236}">
                <a16:creationId xmlns:a16="http://schemas.microsoft.com/office/drawing/2014/main" id="{5B910270-E682-1841-BCD5-63B0E0F5CF7F}"/>
              </a:ext>
            </a:extLst>
          </p:cNvPr>
          <p:cNvSpPr txBox="1"/>
          <p:nvPr/>
        </p:nvSpPr>
        <p:spPr>
          <a:xfrm>
            <a:off x="6444723" y="4648959"/>
            <a:ext cx="2574744" cy="461665"/>
          </a:xfrm>
          <a:prstGeom prst="rect">
            <a:avLst/>
          </a:prstGeom>
          <a:noFill/>
        </p:spPr>
        <p:txBody>
          <a:bodyPr wrap="none" rtlCol="0">
            <a:spAutoFit/>
          </a:bodyPr>
          <a:lstStyle/>
          <a:p>
            <a:pPr algn="r"/>
            <a:r>
              <a:rPr lang="es-ES" sz="1200" dirty="0" err="1"/>
              <a:t>Photo</a:t>
            </a:r>
            <a:r>
              <a:rPr lang="es-ES" sz="1200" dirty="0"/>
              <a:t> </a:t>
            </a:r>
            <a:r>
              <a:rPr lang="es-ES" sz="1200" dirty="0" err="1"/>
              <a:t>adapted</a:t>
            </a:r>
            <a:r>
              <a:rPr lang="es-ES" sz="1200" dirty="0"/>
              <a:t> </a:t>
            </a:r>
            <a:r>
              <a:rPr lang="es-ES" sz="1200" dirty="0" err="1"/>
              <a:t>from</a:t>
            </a:r>
            <a:r>
              <a:rPr lang="es-ES" sz="1200" dirty="0"/>
              <a:t> El Espectador </a:t>
            </a:r>
          </a:p>
          <a:p>
            <a:pPr algn="r"/>
            <a:endParaRPr lang="es-ES" sz="1200" dirty="0"/>
          </a:p>
        </p:txBody>
      </p:sp>
    </p:spTree>
    <p:extLst>
      <p:ext uri="{BB962C8B-B14F-4D97-AF65-F5344CB8AC3E}">
        <p14:creationId xmlns:p14="http://schemas.microsoft.com/office/powerpoint/2010/main" val="8624989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17443F5-9E14-8D42-AFD8-1D9AFF3B5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468931AE-C998-FA47-ADC6-BE6111C4A1F0}"/>
              </a:ext>
            </a:extLst>
          </p:cNvPr>
          <p:cNvSpPr>
            <a:spLocks noGrp="1"/>
          </p:cNvSpPr>
          <p:nvPr>
            <p:ph type="sldNum" sz="quarter" idx="10"/>
          </p:nvPr>
        </p:nvSpPr>
        <p:spPr/>
        <p:txBody>
          <a:bodyPr/>
          <a:lstStyle/>
          <a:p>
            <a:pPr>
              <a:defRPr/>
            </a:pPr>
            <a:fld id="{2A1B84A5-2BDB-264B-9781-B1A7ED558291}" type="slidenum">
              <a:rPr lang="es-ES" altLang="es-CO" smtClean="0"/>
              <a:pPr>
                <a:defRPr/>
              </a:pPr>
              <a:t>69</a:t>
            </a:fld>
            <a:endParaRPr lang="es-ES" altLang="es-CO"/>
          </a:p>
        </p:txBody>
      </p:sp>
    </p:spTree>
    <p:extLst>
      <p:ext uri="{BB962C8B-B14F-4D97-AF65-F5344CB8AC3E}">
        <p14:creationId xmlns:p14="http://schemas.microsoft.com/office/powerpoint/2010/main" val="1725185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F502262-8ECA-534B-8EC8-380D31EF3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4BE557AB-679D-0642-80E4-2E76F4F4914D}"/>
              </a:ext>
            </a:extLst>
          </p:cNvPr>
          <p:cNvSpPr>
            <a:spLocks noGrp="1"/>
          </p:cNvSpPr>
          <p:nvPr>
            <p:ph type="sldNum" sz="quarter" idx="10"/>
          </p:nvPr>
        </p:nvSpPr>
        <p:spPr/>
        <p:txBody>
          <a:bodyPr/>
          <a:lstStyle/>
          <a:p>
            <a:pPr>
              <a:defRPr/>
            </a:pPr>
            <a:fld id="{2A1B84A5-2BDB-264B-9781-B1A7ED558291}" type="slidenum">
              <a:rPr lang="es-ES" altLang="es-CO" smtClean="0"/>
              <a:pPr>
                <a:defRPr/>
              </a:pPr>
              <a:t>70</a:t>
            </a:fld>
            <a:endParaRPr lang="es-ES" altLang="es-CO"/>
          </a:p>
        </p:txBody>
      </p:sp>
      <p:pic>
        <p:nvPicPr>
          <p:cNvPr id="6" name="Imagen 5">
            <a:extLst>
              <a:ext uri="{FF2B5EF4-FFF2-40B4-BE49-F238E27FC236}">
                <a16:creationId xmlns:a16="http://schemas.microsoft.com/office/drawing/2014/main" id="{DD097147-4601-E840-9F4A-CEEE9944D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215945"/>
            <a:ext cx="8492442" cy="4949359"/>
          </a:xfrm>
          <a:prstGeom prst="rect">
            <a:avLst/>
          </a:prstGeom>
        </p:spPr>
      </p:pic>
      <p:sp>
        <p:nvSpPr>
          <p:cNvPr id="7" name="CuadroTexto 6">
            <a:extLst>
              <a:ext uri="{FF2B5EF4-FFF2-40B4-BE49-F238E27FC236}">
                <a16:creationId xmlns:a16="http://schemas.microsoft.com/office/drawing/2014/main" id="{CBACFAF5-C1BC-4C41-8425-6020719C8FE3}"/>
              </a:ext>
            </a:extLst>
          </p:cNvPr>
          <p:cNvSpPr txBox="1"/>
          <p:nvPr/>
        </p:nvSpPr>
        <p:spPr>
          <a:xfrm>
            <a:off x="107504" y="6309320"/>
            <a:ext cx="5760640" cy="430887"/>
          </a:xfrm>
          <a:prstGeom prst="rect">
            <a:avLst/>
          </a:prstGeom>
          <a:noFill/>
        </p:spPr>
        <p:txBody>
          <a:bodyPr wrap="square" rtlCol="0">
            <a:spAutoFit/>
          </a:bodyPr>
          <a:lstStyle/>
          <a:p>
            <a:r>
              <a:rPr lang="es-CO" sz="1100" dirty="0" err="1">
                <a:solidFill>
                  <a:srgbClr val="FF0000"/>
                </a:solidFill>
              </a:rPr>
              <a:t>J.Martinez-Piazuelo</a:t>
            </a:r>
            <a:r>
              <a:rPr lang="es-CO" sz="1100" dirty="0">
                <a:solidFill>
                  <a:srgbClr val="FF0000"/>
                </a:solidFill>
              </a:rPr>
              <a:t>, </a:t>
            </a:r>
            <a:r>
              <a:rPr lang="es-CO" sz="1100" b="1" dirty="0">
                <a:solidFill>
                  <a:srgbClr val="FF0000"/>
                </a:solidFill>
              </a:rPr>
              <a:t>NQS</a:t>
            </a:r>
            <a:r>
              <a:rPr lang="es-CO" sz="1100" dirty="0">
                <a:solidFill>
                  <a:srgbClr val="FF0000"/>
                </a:solidFill>
              </a:rPr>
              <a:t>, and </a:t>
            </a:r>
            <a:r>
              <a:rPr lang="es-CO" sz="1100" dirty="0" err="1">
                <a:solidFill>
                  <a:srgbClr val="FF0000"/>
                </a:solidFill>
              </a:rPr>
              <a:t>C.Ocampo-Martinez</a:t>
            </a:r>
            <a:r>
              <a:rPr lang="es-CO" sz="1100" dirty="0">
                <a:solidFill>
                  <a:srgbClr val="FF0000"/>
                </a:solidFill>
              </a:rPr>
              <a:t>, A </a:t>
            </a:r>
            <a:r>
              <a:rPr lang="es-CO" sz="1100" dirty="0" err="1">
                <a:solidFill>
                  <a:srgbClr val="FF0000"/>
                </a:solidFill>
              </a:rPr>
              <a:t>Payoff</a:t>
            </a:r>
            <a:r>
              <a:rPr lang="es-CO" sz="1100" dirty="0">
                <a:solidFill>
                  <a:srgbClr val="FF0000"/>
                </a:solidFill>
              </a:rPr>
              <a:t> Dynamics </a:t>
            </a:r>
            <a:r>
              <a:rPr lang="es-CO" sz="1100" dirty="0" err="1">
                <a:solidFill>
                  <a:srgbClr val="FF0000"/>
                </a:solidFill>
              </a:rPr>
              <a:t>Model</a:t>
            </a:r>
            <a:r>
              <a:rPr lang="es-CO" sz="1100" dirty="0">
                <a:solidFill>
                  <a:srgbClr val="FF0000"/>
                </a:solidFill>
              </a:rPr>
              <a:t> </a:t>
            </a:r>
            <a:r>
              <a:rPr lang="es-CO" sz="1100" dirty="0" err="1">
                <a:solidFill>
                  <a:srgbClr val="FF0000"/>
                </a:solidFill>
              </a:rPr>
              <a:t>for</a:t>
            </a:r>
            <a:r>
              <a:rPr lang="es-CO" sz="1100" dirty="0">
                <a:solidFill>
                  <a:srgbClr val="FF0000"/>
                </a:solidFill>
              </a:rPr>
              <a:t> </a:t>
            </a:r>
            <a:r>
              <a:rPr lang="es-CO" sz="1100" dirty="0" err="1">
                <a:solidFill>
                  <a:srgbClr val="FF0000"/>
                </a:solidFill>
              </a:rPr>
              <a:t>Equality-Constrained</a:t>
            </a:r>
            <a:r>
              <a:rPr lang="es-CO" sz="1100" dirty="0">
                <a:solidFill>
                  <a:srgbClr val="FF0000"/>
                </a:solidFill>
              </a:rPr>
              <a:t> </a:t>
            </a:r>
            <a:r>
              <a:rPr lang="es-CO" sz="1100" dirty="0" err="1">
                <a:solidFill>
                  <a:srgbClr val="FF0000"/>
                </a:solidFill>
              </a:rPr>
              <a:t>Population</a:t>
            </a:r>
            <a:r>
              <a:rPr lang="es-CO" sz="1100" dirty="0">
                <a:solidFill>
                  <a:srgbClr val="FF0000"/>
                </a:solidFill>
              </a:rPr>
              <a:t> </a:t>
            </a:r>
            <a:r>
              <a:rPr lang="es-CO" sz="1100" dirty="0" err="1">
                <a:solidFill>
                  <a:srgbClr val="FF0000"/>
                </a:solidFill>
              </a:rPr>
              <a:t>Games</a:t>
            </a:r>
            <a:r>
              <a:rPr lang="es-CO" sz="1100" dirty="0">
                <a:solidFill>
                  <a:srgbClr val="FF0000"/>
                </a:solidFill>
              </a:rPr>
              <a:t>, IEEE Control </a:t>
            </a:r>
            <a:r>
              <a:rPr lang="es-CO" sz="1100" dirty="0" err="1">
                <a:solidFill>
                  <a:srgbClr val="FF0000"/>
                </a:solidFill>
              </a:rPr>
              <a:t>Systems</a:t>
            </a:r>
            <a:r>
              <a:rPr lang="es-CO" sz="1100" dirty="0">
                <a:solidFill>
                  <a:srgbClr val="FF0000"/>
                </a:solidFill>
              </a:rPr>
              <a:t> </a:t>
            </a:r>
            <a:r>
              <a:rPr lang="es-CO" sz="1100" dirty="0" err="1">
                <a:solidFill>
                  <a:srgbClr val="FF0000"/>
                </a:solidFill>
              </a:rPr>
              <a:t>Letters</a:t>
            </a:r>
            <a:r>
              <a:rPr lang="es-CO" sz="1100" dirty="0">
                <a:solidFill>
                  <a:srgbClr val="FF0000"/>
                </a:solidFill>
              </a:rPr>
              <a:t>, 2022</a:t>
            </a:r>
          </a:p>
        </p:txBody>
      </p:sp>
    </p:spTree>
    <p:extLst>
      <p:ext uri="{BB962C8B-B14F-4D97-AF65-F5344CB8AC3E}">
        <p14:creationId xmlns:p14="http://schemas.microsoft.com/office/powerpoint/2010/main" val="2802625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35F95C3-0B0D-0945-AEBF-825591AE4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38E69F1A-482D-4A47-B5E9-4C1890F90D3A}"/>
              </a:ext>
            </a:extLst>
          </p:cNvPr>
          <p:cNvSpPr>
            <a:spLocks noGrp="1"/>
          </p:cNvSpPr>
          <p:nvPr>
            <p:ph type="sldNum" sz="quarter" idx="10"/>
          </p:nvPr>
        </p:nvSpPr>
        <p:spPr/>
        <p:txBody>
          <a:bodyPr/>
          <a:lstStyle/>
          <a:p>
            <a:pPr>
              <a:defRPr/>
            </a:pPr>
            <a:fld id="{2A1B84A5-2BDB-264B-9781-B1A7ED558291}" type="slidenum">
              <a:rPr lang="es-ES" altLang="es-CO" smtClean="0"/>
              <a:pPr>
                <a:defRPr/>
              </a:pPr>
              <a:t>71</a:t>
            </a:fld>
            <a:endParaRPr lang="es-ES" altLang="es-CO"/>
          </a:p>
        </p:txBody>
      </p:sp>
      <p:sp>
        <p:nvSpPr>
          <p:cNvPr id="6" name="CuadroTexto 5">
            <a:extLst>
              <a:ext uri="{FF2B5EF4-FFF2-40B4-BE49-F238E27FC236}">
                <a16:creationId xmlns:a16="http://schemas.microsoft.com/office/drawing/2014/main" id="{52B463D0-6249-B54E-9611-8FA715531773}"/>
              </a:ext>
            </a:extLst>
          </p:cNvPr>
          <p:cNvSpPr txBox="1"/>
          <p:nvPr/>
        </p:nvSpPr>
        <p:spPr>
          <a:xfrm>
            <a:off x="107504" y="6309320"/>
            <a:ext cx="5760640" cy="430887"/>
          </a:xfrm>
          <a:prstGeom prst="rect">
            <a:avLst/>
          </a:prstGeom>
          <a:noFill/>
        </p:spPr>
        <p:txBody>
          <a:bodyPr wrap="square" rtlCol="0">
            <a:spAutoFit/>
          </a:bodyPr>
          <a:lstStyle/>
          <a:p>
            <a:r>
              <a:rPr lang="es-CO" sz="1100" dirty="0" err="1">
                <a:solidFill>
                  <a:srgbClr val="FF0000"/>
                </a:solidFill>
              </a:rPr>
              <a:t>J.Martinez-Piazuelo</a:t>
            </a:r>
            <a:r>
              <a:rPr lang="es-CO" sz="1100" dirty="0">
                <a:solidFill>
                  <a:srgbClr val="FF0000"/>
                </a:solidFill>
              </a:rPr>
              <a:t>, </a:t>
            </a:r>
            <a:r>
              <a:rPr lang="es-CO" sz="1100" b="1" dirty="0">
                <a:solidFill>
                  <a:srgbClr val="FF0000"/>
                </a:solidFill>
              </a:rPr>
              <a:t>NQS</a:t>
            </a:r>
            <a:r>
              <a:rPr lang="es-CO" sz="1100" dirty="0">
                <a:solidFill>
                  <a:srgbClr val="FF0000"/>
                </a:solidFill>
              </a:rPr>
              <a:t>, and </a:t>
            </a:r>
            <a:r>
              <a:rPr lang="es-CO" sz="1100" dirty="0" err="1">
                <a:solidFill>
                  <a:srgbClr val="FF0000"/>
                </a:solidFill>
              </a:rPr>
              <a:t>C.Ocampo-Martinez</a:t>
            </a:r>
            <a:r>
              <a:rPr lang="es-CO" sz="1100" dirty="0">
                <a:solidFill>
                  <a:srgbClr val="FF0000"/>
                </a:solidFill>
              </a:rPr>
              <a:t>, A </a:t>
            </a:r>
            <a:r>
              <a:rPr lang="es-CO" sz="1100" dirty="0" err="1">
                <a:solidFill>
                  <a:srgbClr val="FF0000"/>
                </a:solidFill>
              </a:rPr>
              <a:t>Payoff</a:t>
            </a:r>
            <a:r>
              <a:rPr lang="es-CO" sz="1100" dirty="0">
                <a:solidFill>
                  <a:srgbClr val="FF0000"/>
                </a:solidFill>
              </a:rPr>
              <a:t> Dynamics </a:t>
            </a:r>
            <a:r>
              <a:rPr lang="es-CO" sz="1100" dirty="0" err="1">
                <a:solidFill>
                  <a:srgbClr val="FF0000"/>
                </a:solidFill>
              </a:rPr>
              <a:t>Model</a:t>
            </a:r>
            <a:r>
              <a:rPr lang="es-CO" sz="1100" dirty="0">
                <a:solidFill>
                  <a:srgbClr val="FF0000"/>
                </a:solidFill>
              </a:rPr>
              <a:t> </a:t>
            </a:r>
            <a:r>
              <a:rPr lang="es-CO" sz="1100" dirty="0" err="1">
                <a:solidFill>
                  <a:srgbClr val="FF0000"/>
                </a:solidFill>
              </a:rPr>
              <a:t>for</a:t>
            </a:r>
            <a:r>
              <a:rPr lang="es-CO" sz="1100" dirty="0">
                <a:solidFill>
                  <a:srgbClr val="FF0000"/>
                </a:solidFill>
              </a:rPr>
              <a:t> </a:t>
            </a:r>
            <a:r>
              <a:rPr lang="es-CO" sz="1100" dirty="0" err="1">
                <a:solidFill>
                  <a:srgbClr val="FF0000"/>
                </a:solidFill>
              </a:rPr>
              <a:t>Equality-Constrained</a:t>
            </a:r>
            <a:r>
              <a:rPr lang="es-CO" sz="1100" dirty="0">
                <a:solidFill>
                  <a:srgbClr val="FF0000"/>
                </a:solidFill>
              </a:rPr>
              <a:t> </a:t>
            </a:r>
            <a:r>
              <a:rPr lang="es-CO" sz="1100" dirty="0" err="1">
                <a:solidFill>
                  <a:srgbClr val="FF0000"/>
                </a:solidFill>
              </a:rPr>
              <a:t>Population</a:t>
            </a:r>
            <a:r>
              <a:rPr lang="es-CO" sz="1100" dirty="0">
                <a:solidFill>
                  <a:srgbClr val="FF0000"/>
                </a:solidFill>
              </a:rPr>
              <a:t> </a:t>
            </a:r>
            <a:r>
              <a:rPr lang="es-CO" sz="1100" dirty="0" err="1">
                <a:solidFill>
                  <a:srgbClr val="FF0000"/>
                </a:solidFill>
              </a:rPr>
              <a:t>Games</a:t>
            </a:r>
            <a:r>
              <a:rPr lang="es-CO" sz="1100" dirty="0">
                <a:solidFill>
                  <a:srgbClr val="FF0000"/>
                </a:solidFill>
              </a:rPr>
              <a:t>, IEEE Control </a:t>
            </a:r>
            <a:r>
              <a:rPr lang="es-CO" sz="1100" dirty="0" err="1">
                <a:solidFill>
                  <a:srgbClr val="FF0000"/>
                </a:solidFill>
              </a:rPr>
              <a:t>Systems</a:t>
            </a:r>
            <a:r>
              <a:rPr lang="es-CO" sz="1100" dirty="0">
                <a:solidFill>
                  <a:srgbClr val="FF0000"/>
                </a:solidFill>
              </a:rPr>
              <a:t> </a:t>
            </a:r>
            <a:r>
              <a:rPr lang="es-CO" sz="1100" dirty="0" err="1">
                <a:solidFill>
                  <a:srgbClr val="FF0000"/>
                </a:solidFill>
              </a:rPr>
              <a:t>Letters</a:t>
            </a:r>
            <a:r>
              <a:rPr lang="es-CO" sz="1100" dirty="0">
                <a:solidFill>
                  <a:srgbClr val="FF0000"/>
                </a:solidFill>
              </a:rPr>
              <a:t>, 2022</a:t>
            </a:r>
          </a:p>
        </p:txBody>
      </p:sp>
    </p:spTree>
    <p:extLst>
      <p:ext uri="{BB962C8B-B14F-4D97-AF65-F5344CB8AC3E}">
        <p14:creationId xmlns:p14="http://schemas.microsoft.com/office/powerpoint/2010/main" val="1988349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C826416-048B-B84C-A67F-31612B631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7F8CEB92-2203-FA42-A17E-6240831529B6}"/>
              </a:ext>
            </a:extLst>
          </p:cNvPr>
          <p:cNvSpPr>
            <a:spLocks noGrp="1"/>
          </p:cNvSpPr>
          <p:nvPr>
            <p:ph type="sldNum" sz="quarter" idx="10"/>
          </p:nvPr>
        </p:nvSpPr>
        <p:spPr/>
        <p:txBody>
          <a:bodyPr/>
          <a:lstStyle/>
          <a:p>
            <a:pPr>
              <a:defRPr/>
            </a:pPr>
            <a:fld id="{2A1B84A5-2BDB-264B-9781-B1A7ED558291}" type="slidenum">
              <a:rPr lang="es-ES" altLang="es-CO" smtClean="0"/>
              <a:pPr>
                <a:defRPr/>
              </a:pPr>
              <a:t>72</a:t>
            </a:fld>
            <a:endParaRPr lang="es-ES" altLang="es-CO"/>
          </a:p>
        </p:txBody>
      </p:sp>
      <p:sp>
        <p:nvSpPr>
          <p:cNvPr id="6" name="CuadroTexto 5">
            <a:extLst>
              <a:ext uri="{FF2B5EF4-FFF2-40B4-BE49-F238E27FC236}">
                <a16:creationId xmlns:a16="http://schemas.microsoft.com/office/drawing/2014/main" id="{84E465D5-4916-CC44-977E-C9262E50EED0}"/>
              </a:ext>
            </a:extLst>
          </p:cNvPr>
          <p:cNvSpPr txBox="1"/>
          <p:nvPr/>
        </p:nvSpPr>
        <p:spPr>
          <a:xfrm>
            <a:off x="107504" y="6309320"/>
            <a:ext cx="5760640" cy="430887"/>
          </a:xfrm>
          <a:prstGeom prst="rect">
            <a:avLst/>
          </a:prstGeom>
          <a:noFill/>
        </p:spPr>
        <p:txBody>
          <a:bodyPr wrap="square" rtlCol="0">
            <a:spAutoFit/>
          </a:bodyPr>
          <a:lstStyle/>
          <a:p>
            <a:r>
              <a:rPr lang="es-CO" sz="1100" dirty="0" err="1">
                <a:solidFill>
                  <a:srgbClr val="FF0000"/>
                </a:solidFill>
              </a:rPr>
              <a:t>J.Martinez-Piazuelo</a:t>
            </a:r>
            <a:r>
              <a:rPr lang="es-CO" sz="1100" dirty="0">
                <a:solidFill>
                  <a:srgbClr val="FF0000"/>
                </a:solidFill>
              </a:rPr>
              <a:t>, </a:t>
            </a:r>
            <a:r>
              <a:rPr lang="es-CO" sz="1100" b="1" dirty="0">
                <a:solidFill>
                  <a:srgbClr val="FF0000"/>
                </a:solidFill>
              </a:rPr>
              <a:t>NQS</a:t>
            </a:r>
            <a:r>
              <a:rPr lang="es-CO" sz="1100" dirty="0">
                <a:solidFill>
                  <a:srgbClr val="FF0000"/>
                </a:solidFill>
              </a:rPr>
              <a:t>, and </a:t>
            </a:r>
            <a:r>
              <a:rPr lang="es-CO" sz="1100" dirty="0" err="1">
                <a:solidFill>
                  <a:srgbClr val="FF0000"/>
                </a:solidFill>
              </a:rPr>
              <a:t>C.Ocampo-Martinez</a:t>
            </a:r>
            <a:r>
              <a:rPr lang="es-CO" sz="1100" dirty="0">
                <a:solidFill>
                  <a:srgbClr val="FF0000"/>
                </a:solidFill>
              </a:rPr>
              <a:t>, A </a:t>
            </a:r>
            <a:r>
              <a:rPr lang="es-CO" sz="1100" dirty="0" err="1">
                <a:solidFill>
                  <a:srgbClr val="FF0000"/>
                </a:solidFill>
              </a:rPr>
              <a:t>Payoff</a:t>
            </a:r>
            <a:r>
              <a:rPr lang="es-CO" sz="1100" dirty="0">
                <a:solidFill>
                  <a:srgbClr val="FF0000"/>
                </a:solidFill>
              </a:rPr>
              <a:t> Dynamics </a:t>
            </a:r>
            <a:r>
              <a:rPr lang="es-CO" sz="1100" dirty="0" err="1">
                <a:solidFill>
                  <a:srgbClr val="FF0000"/>
                </a:solidFill>
              </a:rPr>
              <a:t>Model</a:t>
            </a:r>
            <a:r>
              <a:rPr lang="es-CO" sz="1100" dirty="0">
                <a:solidFill>
                  <a:srgbClr val="FF0000"/>
                </a:solidFill>
              </a:rPr>
              <a:t> </a:t>
            </a:r>
            <a:r>
              <a:rPr lang="es-CO" sz="1100" dirty="0" err="1">
                <a:solidFill>
                  <a:srgbClr val="FF0000"/>
                </a:solidFill>
              </a:rPr>
              <a:t>for</a:t>
            </a:r>
            <a:r>
              <a:rPr lang="es-CO" sz="1100" dirty="0">
                <a:solidFill>
                  <a:srgbClr val="FF0000"/>
                </a:solidFill>
              </a:rPr>
              <a:t> </a:t>
            </a:r>
            <a:r>
              <a:rPr lang="es-CO" sz="1100" dirty="0" err="1">
                <a:solidFill>
                  <a:srgbClr val="FF0000"/>
                </a:solidFill>
              </a:rPr>
              <a:t>Equality-Constrained</a:t>
            </a:r>
            <a:r>
              <a:rPr lang="es-CO" sz="1100" dirty="0">
                <a:solidFill>
                  <a:srgbClr val="FF0000"/>
                </a:solidFill>
              </a:rPr>
              <a:t> </a:t>
            </a:r>
            <a:r>
              <a:rPr lang="es-CO" sz="1100" dirty="0" err="1">
                <a:solidFill>
                  <a:srgbClr val="FF0000"/>
                </a:solidFill>
              </a:rPr>
              <a:t>Population</a:t>
            </a:r>
            <a:r>
              <a:rPr lang="es-CO" sz="1100" dirty="0">
                <a:solidFill>
                  <a:srgbClr val="FF0000"/>
                </a:solidFill>
              </a:rPr>
              <a:t> </a:t>
            </a:r>
            <a:r>
              <a:rPr lang="es-CO" sz="1100" dirty="0" err="1">
                <a:solidFill>
                  <a:srgbClr val="FF0000"/>
                </a:solidFill>
              </a:rPr>
              <a:t>Games</a:t>
            </a:r>
            <a:r>
              <a:rPr lang="es-CO" sz="1100" dirty="0">
                <a:solidFill>
                  <a:srgbClr val="FF0000"/>
                </a:solidFill>
              </a:rPr>
              <a:t>, IEEE Control </a:t>
            </a:r>
            <a:r>
              <a:rPr lang="es-CO" sz="1100" dirty="0" err="1">
                <a:solidFill>
                  <a:srgbClr val="FF0000"/>
                </a:solidFill>
              </a:rPr>
              <a:t>Systems</a:t>
            </a:r>
            <a:r>
              <a:rPr lang="es-CO" sz="1100" dirty="0">
                <a:solidFill>
                  <a:srgbClr val="FF0000"/>
                </a:solidFill>
              </a:rPr>
              <a:t> </a:t>
            </a:r>
            <a:r>
              <a:rPr lang="es-CO" sz="1100" dirty="0" err="1">
                <a:solidFill>
                  <a:srgbClr val="FF0000"/>
                </a:solidFill>
              </a:rPr>
              <a:t>Letters</a:t>
            </a:r>
            <a:r>
              <a:rPr lang="es-CO" sz="1100" dirty="0">
                <a:solidFill>
                  <a:srgbClr val="FF0000"/>
                </a:solidFill>
              </a:rPr>
              <a:t>, 2022</a:t>
            </a:r>
          </a:p>
        </p:txBody>
      </p:sp>
    </p:spTree>
    <p:extLst>
      <p:ext uri="{BB962C8B-B14F-4D97-AF65-F5344CB8AC3E}">
        <p14:creationId xmlns:p14="http://schemas.microsoft.com/office/powerpoint/2010/main" val="1981636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B613A12-0963-1C43-9F1A-873B70B18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AFCBDFBE-1D4C-C341-895F-F3D47F658AC2}"/>
              </a:ext>
            </a:extLst>
          </p:cNvPr>
          <p:cNvSpPr>
            <a:spLocks noGrp="1"/>
          </p:cNvSpPr>
          <p:nvPr>
            <p:ph type="sldNum" sz="quarter" idx="10"/>
          </p:nvPr>
        </p:nvSpPr>
        <p:spPr/>
        <p:txBody>
          <a:bodyPr/>
          <a:lstStyle/>
          <a:p>
            <a:pPr>
              <a:defRPr/>
            </a:pPr>
            <a:fld id="{2A1B84A5-2BDB-264B-9781-B1A7ED558291}" type="slidenum">
              <a:rPr lang="es-ES" altLang="es-CO" smtClean="0"/>
              <a:pPr>
                <a:defRPr/>
              </a:pPr>
              <a:t>73</a:t>
            </a:fld>
            <a:endParaRPr lang="es-ES" altLang="es-CO"/>
          </a:p>
        </p:txBody>
      </p:sp>
      <p:sp>
        <p:nvSpPr>
          <p:cNvPr id="6" name="CuadroTexto 5">
            <a:extLst>
              <a:ext uri="{FF2B5EF4-FFF2-40B4-BE49-F238E27FC236}">
                <a16:creationId xmlns:a16="http://schemas.microsoft.com/office/drawing/2014/main" id="{68C73C07-C4B6-5548-B690-5C6D5AD8B302}"/>
              </a:ext>
            </a:extLst>
          </p:cNvPr>
          <p:cNvSpPr txBox="1"/>
          <p:nvPr/>
        </p:nvSpPr>
        <p:spPr>
          <a:xfrm>
            <a:off x="107504" y="6309320"/>
            <a:ext cx="5760640" cy="430887"/>
          </a:xfrm>
          <a:prstGeom prst="rect">
            <a:avLst/>
          </a:prstGeom>
          <a:noFill/>
        </p:spPr>
        <p:txBody>
          <a:bodyPr wrap="square" rtlCol="0">
            <a:spAutoFit/>
          </a:bodyPr>
          <a:lstStyle/>
          <a:p>
            <a:r>
              <a:rPr lang="es-CO" sz="1100" dirty="0" err="1">
                <a:solidFill>
                  <a:srgbClr val="FF0000"/>
                </a:solidFill>
              </a:rPr>
              <a:t>J.Martinez-Piazuelo</a:t>
            </a:r>
            <a:r>
              <a:rPr lang="es-CO" sz="1100" dirty="0">
                <a:solidFill>
                  <a:srgbClr val="FF0000"/>
                </a:solidFill>
              </a:rPr>
              <a:t>, </a:t>
            </a:r>
            <a:r>
              <a:rPr lang="es-CO" sz="1100" b="1" dirty="0">
                <a:solidFill>
                  <a:srgbClr val="FF0000"/>
                </a:solidFill>
              </a:rPr>
              <a:t>NQS</a:t>
            </a:r>
            <a:r>
              <a:rPr lang="es-CO" sz="1100" dirty="0">
                <a:solidFill>
                  <a:srgbClr val="FF0000"/>
                </a:solidFill>
              </a:rPr>
              <a:t>, and </a:t>
            </a:r>
            <a:r>
              <a:rPr lang="es-CO" sz="1100" dirty="0" err="1">
                <a:solidFill>
                  <a:srgbClr val="FF0000"/>
                </a:solidFill>
              </a:rPr>
              <a:t>C.Ocampo-Martinez</a:t>
            </a:r>
            <a:r>
              <a:rPr lang="es-CO" sz="1100" dirty="0">
                <a:solidFill>
                  <a:srgbClr val="FF0000"/>
                </a:solidFill>
              </a:rPr>
              <a:t>, A </a:t>
            </a:r>
            <a:r>
              <a:rPr lang="es-CO" sz="1100" dirty="0" err="1">
                <a:solidFill>
                  <a:srgbClr val="FF0000"/>
                </a:solidFill>
              </a:rPr>
              <a:t>Payoff</a:t>
            </a:r>
            <a:r>
              <a:rPr lang="es-CO" sz="1100" dirty="0">
                <a:solidFill>
                  <a:srgbClr val="FF0000"/>
                </a:solidFill>
              </a:rPr>
              <a:t> Dynamics </a:t>
            </a:r>
            <a:r>
              <a:rPr lang="es-CO" sz="1100" dirty="0" err="1">
                <a:solidFill>
                  <a:srgbClr val="FF0000"/>
                </a:solidFill>
              </a:rPr>
              <a:t>Model</a:t>
            </a:r>
            <a:r>
              <a:rPr lang="es-CO" sz="1100" dirty="0">
                <a:solidFill>
                  <a:srgbClr val="FF0000"/>
                </a:solidFill>
              </a:rPr>
              <a:t> </a:t>
            </a:r>
            <a:r>
              <a:rPr lang="es-CO" sz="1100" dirty="0" err="1">
                <a:solidFill>
                  <a:srgbClr val="FF0000"/>
                </a:solidFill>
              </a:rPr>
              <a:t>for</a:t>
            </a:r>
            <a:r>
              <a:rPr lang="es-CO" sz="1100" dirty="0">
                <a:solidFill>
                  <a:srgbClr val="FF0000"/>
                </a:solidFill>
              </a:rPr>
              <a:t> </a:t>
            </a:r>
            <a:r>
              <a:rPr lang="es-CO" sz="1100" dirty="0" err="1">
                <a:solidFill>
                  <a:srgbClr val="FF0000"/>
                </a:solidFill>
              </a:rPr>
              <a:t>Equality-Constrained</a:t>
            </a:r>
            <a:r>
              <a:rPr lang="es-CO" sz="1100" dirty="0">
                <a:solidFill>
                  <a:srgbClr val="FF0000"/>
                </a:solidFill>
              </a:rPr>
              <a:t> </a:t>
            </a:r>
            <a:r>
              <a:rPr lang="es-CO" sz="1100" dirty="0" err="1">
                <a:solidFill>
                  <a:srgbClr val="FF0000"/>
                </a:solidFill>
              </a:rPr>
              <a:t>Population</a:t>
            </a:r>
            <a:r>
              <a:rPr lang="es-CO" sz="1100" dirty="0">
                <a:solidFill>
                  <a:srgbClr val="FF0000"/>
                </a:solidFill>
              </a:rPr>
              <a:t> </a:t>
            </a:r>
            <a:r>
              <a:rPr lang="es-CO" sz="1100" dirty="0" err="1">
                <a:solidFill>
                  <a:srgbClr val="FF0000"/>
                </a:solidFill>
              </a:rPr>
              <a:t>Games</a:t>
            </a:r>
            <a:r>
              <a:rPr lang="es-CO" sz="1100" dirty="0">
                <a:solidFill>
                  <a:srgbClr val="FF0000"/>
                </a:solidFill>
              </a:rPr>
              <a:t>, IEEE Control </a:t>
            </a:r>
            <a:r>
              <a:rPr lang="es-CO" sz="1100" dirty="0" err="1">
                <a:solidFill>
                  <a:srgbClr val="FF0000"/>
                </a:solidFill>
              </a:rPr>
              <a:t>Systems</a:t>
            </a:r>
            <a:r>
              <a:rPr lang="es-CO" sz="1100" dirty="0">
                <a:solidFill>
                  <a:srgbClr val="FF0000"/>
                </a:solidFill>
              </a:rPr>
              <a:t> </a:t>
            </a:r>
            <a:r>
              <a:rPr lang="es-CO" sz="1100" dirty="0" err="1">
                <a:solidFill>
                  <a:srgbClr val="FF0000"/>
                </a:solidFill>
              </a:rPr>
              <a:t>Letters</a:t>
            </a:r>
            <a:r>
              <a:rPr lang="es-CO" sz="1100" dirty="0">
                <a:solidFill>
                  <a:srgbClr val="FF0000"/>
                </a:solidFill>
              </a:rPr>
              <a:t>, 2022</a:t>
            </a:r>
          </a:p>
        </p:txBody>
      </p:sp>
    </p:spTree>
    <p:extLst>
      <p:ext uri="{BB962C8B-B14F-4D97-AF65-F5344CB8AC3E}">
        <p14:creationId xmlns:p14="http://schemas.microsoft.com/office/powerpoint/2010/main" val="4014415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6C640C2-6529-3643-A90E-3A6F959AE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A9D79B4C-E4CF-DC4E-8EE7-F876F3AD55C2}"/>
              </a:ext>
            </a:extLst>
          </p:cNvPr>
          <p:cNvSpPr>
            <a:spLocks noGrp="1"/>
          </p:cNvSpPr>
          <p:nvPr>
            <p:ph type="sldNum" sz="quarter" idx="10"/>
          </p:nvPr>
        </p:nvSpPr>
        <p:spPr/>
        <p:txBody>
          <a:bodyPr/>
          <a:lstStyle/>
          <a:p>
            <a:pPr>
              <a:defRPr/>
            </a:pPr>
            <a:fld id="{2A1B84A5-2BDB-264B-9781-B1A7ED558291}" type="slidenum">
              <a:rPr lang="es-ES" altLang="es-CO" smtClean="0"/>
              <a:pPr>
                <a:defRPr/>
              </a:pPr>
              <a:t>74</a:t>
            </a:fld>
            <a:endParaRPr lang="es-ES" altLang="es-CO"/>
          </a:p>
        </p:txBody>
      </p:sp>
      <p:sp>
        <p:nvSpPr>
          <p:cNvPr id="6" name="CuadroTexto 5">
            <a:extLst>
              <a:ext uri="{FF2B5EF4-FFF2-40B4-BE49-F238E27FC236}">
                <a16:creationId xmlns:a16="http://schemas.microsoft.com/office/drawing/2014/main" id="{9A46E3B5-D1AB-E94A-B304-04BF62AD3D8C}"/>
              </a:ext>
            </a:extLst>
          </p:cNvPr>
          <p:cNvSpPr txBox="1"/>
          <p:nvPr/>
        </p:nvSpPr>
        <p:spPr>
          <a:xfrm>
            <a:off x="107504" y="6309320"/>
            <a:ext cx="5760640" cy="430887"/>
          </a:xfrm>
          <a:prstGeom prst="rect">
            <a:avLst/>
          </a:prstGeom>
          <a:noFill/>
        </p:spPr>
        <p:txBody>
          <a:bodyPr wrap="square" rtlCol="0">
            <a:spAutoFit/>
          </a:bodyPr>
          <a:lstStyle/>
          <a:p>
            <a:r>
              <a:rPr lang="es-CO" sz="1100" dirty="0" err="1">
                <a:solidFill>
                  <a:srgbClr val="FF0000"/>
                </a:solidFill>
              </a:rPr>
              <a:t>J.Martinez-Piazuelo</a:t>
            </a:r>
            <a:r>
              <a:rPr lang="es-CO" sz="1100" dirty="0">
                <a:solidFill>
                  <a:srgbClr val="FF0000"/>
                </a:solidFill>
              </a:rPr>
              <a:t>, </a:t>
            </a:r>
            <a:r>
              <a:rPr lang="es-CO" sz="1100" b="1" dirty="0">
                <a:solidFill>
                  <a:srgbClr val="FF0000"/>
                </a:solidFill>
              </a:rPr>
              <a:t>NQS</a:t>
            </a:r>
            <a:r>
              <a:rPr lang="es-CO" sz="1100" dirty="0">
                <a:solidFill>
                  <a:srgbClr val="FF0000"/>
                </a:solidFill>
              </a:rPr>
              <a:t>, and </a:t>
            </a:r>
            <a:r>
              <a:rPr lang="es-CO" sz="1100" dirty="0" err="1">
                <a:solidFill>
                  <a:srgbClr val="FF0000"/>
                </a:solidFill>
              </a:rPr>
              <a:t>C.Ocampo-Martinez</a:t>
            </a:r>
            <a:r>
              <a:rPr lang="es-CO" sz="1100" dirty="0">
                <a:solidFill>
                  <a:srgbClr val="FF0000"/>
                </a:solidFill>
              </a:rPr>
              <a:t>, A </a:t>
            </a:r>
            <a:r>
              <a:rPr lang="es-CO" sz="1100" dirty="0" err="1">
                <a:solidFill>
                  <a:srgbClr val="FF0000"/>
                </a:solidFill>
              </a:rPr>
              <a:t>Payoff</a:t>
            </a:r>
            <a:r>
              <a:rPr lang="es-CO" sz="1100" dirty="0">
                <a:solidFill>
                  <a:srgbClr val="FF0000"/>
                </a:solidFill>
              </a:rPr>
              <a:t> Dynamics </a:t>
            </a:r>
            <a:r>
              <a:rPr lang="es-CO" sz="1100" dirty="0" err="1">
                <a:solidFill>
                  <a:srgbClr val="FF0000"/>
                </a:solidFill>
              </a:rPr>
              <a:t>Model</a:t>
            </a:r>
            <a:r>
              <a:rPr lang="es-CO" sz="1100" dirty="0">
                <a:solidFill>
                  <a:srgbClr val="FF0000"/>
                </a:solidFill>
              </a:rPr>
              <a:t> </a:t>
            </a:r>
            <a:r>
              <a:rPr lang="es-CO" sz="1100" dirty="0" err="1">
                <a:solidFill>
                  <a:srgbClr val="FF0000"/>
                </a:solidFill>
              </a:rPr>
              <a:t>for</a:t>
            </a:r>
            <a:r>
              <a:rPr lang="es-CO" sz="1100" dirty="0">
                <a:solidFill>
                  <a:srgbClr val="FF0000"/>
                </a:solidFill>
              </a:rPr>
              <a:t> </a:t>
            </a:r>
            <a:r>
              <a:rPr lang="es-CO" sz="1100" dirty="0" err="1">
                <a:solidFill>
                  <a:srgbClr val="FF0000"/>
                </a:solidFill>
              </a:rPr>
              <a:t>Equality-Constrained</a:t>
            </a:r>
            <a:r>
              <a:rPr lang="es-CO" sz="1100" dirty="0">
                <a:solidFill>
                  <a:srgbClr val="FF0000"/>
                </a:solidFill>
              </a:rPr>
              <a:t> </a:t>
            </a:r>
            <a:r>
              <a:rPr lang="es-CO" sz="1100" dirty="0" err="1">
                <a:solidFill>
                  <a:srgbClr val="FF0000"/>
                </a:solidFill>
              </a:rPr>
              <a:t>Population</a:t>
            </a:r>
            <a:r>
              <a:rPr lang="es-CO" sz="1100" dirty="0">
                <a:solidFill>
                  <a:srgbClr val="FF0000"/>
                </a:solidFill>
              </a:rPr>
              <a:t> </a:t>
            </a:r>
            <a:r>
              <a:rPr lang="es-CO" sz="1100" dirty="0" err="1">
                <a:solidFill>
                  <a:srgbClr val="FF0000"/>
                </a:solidFill>
              </a:rPr>
              <a:t>Games</a:t>
            </a:r>
            <a:r>
              <a:rPr lang="es-CO" sz="1100" dirty="0">
                <a:solidFill>
                  <a:srgbClr val="FF0000"/>
                </a:solidFill>
              </a:rPr>
              <a:t>, IEEE Control </a:t>
            </a:r>
            <a:r>
              <a:rPr lang="es-CO" sz="1100" dirty="0" err="1">
                <a:solidFill>
                  <a:srgbClr val="FF0000"/>
                </a:solidFill>
              </a:rPr>
              <a:t>Systems</a:t>
            </a:r>
            <a:r>
              <a:rPr lang="es-CO" sz="1100" dirty="0">
                <a:solidFill>
                  <a:srgbClr val="FF0000"/>
                </a:solidFill>
              </a:rPr>
              <a:t> </a:t>
            </a:r>
            <a:r>
              <a:rPr lang="es-CO" sz="1100" dirty="0" err="1">
                <a:solidFill>
                  <a:srgbClr val="FF0000"/>
                </a:solidFill>
              </a:rPr>
              <a:t>Letters</a:t>
            </a:r>
            <a:r>
              <a:rPr lang="es-CO" sz="1100" dirty="0">
                <a:solidFill>
                  <a:srgbClr val="FF0000"/>
                </a:solidFill>
              </a:rPr>
              <a:t>, 2022</a:t>
            </a:r>
          </a:p>
        </p:txBody>
      </p:sp>
    </p:spTree>
    <p:extLst>
      <p:ext uri="{BB962C8B-B14F-4D97-AF65-F5344CB8AC3E}">
        <p14:creationId xmlns:p14="http://schemas.microsoft.com/office/powerpoint/2010/main" val="2504761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12119E6-767B-0E44-93A8-D7A0A18E6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EC9C67C9-099E-174D-AE8C-5DB19B23FF03}"/>
              </a:ext>
            </a:extLst>
          </p:cNvPr>
          <p:cNvSpPr>
            <a:spLocks noGrp="1"/>
          </p:cNvSpPr>
          <p:nvPr>
            <p:ph type="sldNum" sz="quarter" idx="10"/>
          </p:nvPr>
        </p:nvSpPr>
        <p:spPr/>
        <p:txBody>
          <a:bodyPr/>
          <a:lstStyle/>
          <a:p>
            <a:pPr>
              <a:defRPr/>
            </a:pPr>
            <a:fld id="{2A1B84A5-2BDB-264B-9781-B1A7ED558291}" type="slidenum">
              <a:rPr lang="es-ES" altLang="es-CO" smtClean="0"/>
              <a:pPr>
                <a:defRPr/>
              </a:pPr>
              <a:t>75</a:t>
            </a:fld>
            <a:endParaRPr lang="es-ES" altLang="es-CO"/>
          </a:p>
        </p:txBody>
      </p:sp>
      <p:sp>
        <p:nvSpPr>
          <p:cNvPr id="6" name="CuadroTexto 5">
            <a:extLst>
              <a:ext uri="{FF2B5EF4-FFF2-40B4-BE49-F238E27FC236}">
                <a16:creationId xmlns:a16="http://schemas.microsoft.com/office/drawing/2014/main" id="{5EB9F8B1-CB47-7A4E-8D6E-2F2A65FEAB38}"/>
              </a:ext>
            </a:extLst>
          </p:cNvPr>
          <p:cNvSpPr txBox="1"/>
          <p:nvPr/>
        </p:nvSpPr>
        <p:spPr>
          <a:xfrm>
            <a:off x="107504" y="6309320"/>
            <a:ext cx="5760640" cy="430887"/>
          </a:xfrm>
          <a:prstGeom prst="rect">
            <a:avLst/>
          </a:prstGeom>
          <a:noFill/>
        </p:spPr>
        <p:txBody>
          <a:bodyPr wrap="square" rtlCol="0">
            <a:spAutoFit/>
          </a:bodyPr>
          <a:lstStyle/>
          <a:p>
            <a:r>
              <a:rPr lang="es-CO" sz="1100" dirty="0" err="1">
                <a:solidFill>
                  <a:srgbClr val="FF0000"/>
                </a:solidFill>
              </a:rPr>
              <a:t>J.Martinez-Piazuelo</a:t>
            </a:r>
            <a:r>
              <a:rPr lang="es-CO" sz="1100" dirty="0">
                <a:solidFill>
                  <a:srgbClr val="FF0000"/>
                </a:solidFill>
              </a:rPr>
              <a:t>, </a:t>
            </a:r>
            <a:r>
              <a:rPr lang="es-CO" sz="1100" b="1" dirty="0">
                <a:solidFill>
                  <a:srgbClr val="FF0000"/>
                </a:solidFill>
              </a:rPr>
              <a:t>NQS</a:t>
            </a:r>
            <a:r>
              <a:rPr lang="es-CO" sz="1100" dirty="0">
                <a:solidFill>
                  <a:srgbClr val="FF0000"/>
                </a:solidFill>
              </a:rPr>
              <a:t>, and </a:t>
            </a:r>
            <a:r>
              <a:rPr lang="es-CO" sz="1100" dirty="0" err="1">
                <a:solidFill>
                  <a:srgbClr val="FF0000"/>
                </a:solidFill>
              </a:rPr>
              <a:t>C.Ocampo-Martinez</a:t>
            </a:r>
            <a:r>
              <a:rPr lang="es-CO" sz="1100" dirty="0">
                <a:solidFill>
                  <a:srgbClr val="FF0000"/>
                </a:solidFill>
              </a:rPr>
              <a:t>, A </a:t>
            </a:r>
            <a:r>
              <a:rPr lang="es-CO" sz="1100" dirty="0" err="1">
                <a:solidFill>
                  <a:srgbClr val="FF0000"/>
                </a:solidFill>
              </a:rPr>
              <a:t>Payoff</a:t>
            </a:r>
            <a:r>
              <a:rPr lang="es-CO" sz="1100" dirty="0">
                <a:solidFill>
                  <a:srgbClr val="FF0000"/>
                </a:solidFill>
              </a:rPr>
              <a:t> Dynamics </a:t>
            </a:r>
            <a:r>
              <a:rPr lang="es-CO" sz="1100" dirty="0" err="1">
                <a:solidFill>
                  <a:srgbClr val="FF0000"/>
                </a:solidFill>
              </a:rPr>
              <a:t>Model</a:t>
            </a:r>
            <a:r>
              <a:rPr lang="es-CO" sz="1100" dirty="0">
                <a:solidFill>
                  <a:srgbClr val="FF0000"/>
                </a:solidFill>
              </a:rPr>
              <a:t> </a:t>
            </a:r>
            <a:r>
              <a:rPr lang="es-CO" sz="1100" dirty="0" err="1">
                <a:solidFill>
                  <a:srgbClr val="FF0000"/>
                </a:solidFill>
              </a:rPr>
              <a:t>for</a:t>
            </a:r>
            <a:r>
              <a:rPr lang="es-CO" sz="1100" dirty="0">
                <a:solidFill>
                  <a:srgbClr val="FF0000"/>
                </a:solidFill>
              </a:rPr>
              <a:t> </a:t>
            </a:r>
            <a:r>
              <a:rPr lang="es-CO" sz="1100" dirty="0" err="1">
                <a:solidFill>
                  <a:srgbClr val="FF0000"/>
                </a:solidFill>
              </a:rPr>
              <a:t>Equality-Constrained</a:t>
            </a:r>
            <a:r>
              <a:rPr lang="es-CO" sz="1100" dirty="0">
                <a:solidFill>
                  <a:srgbClr val="FF0000"/>
                </a:solidFill>
              </a:rPr>
              <a:t> </a:t>
            </a:r>
            <a:r>
              <a:rPr lang="es-CO" sz="1100" dirty="0" err="1">
                <a:solidFill>
                  <a:srgbClr val="FF0000"/>
                </a:solidFill>
              </a:rPr>
              <a:t>Population</a:t>
            </a:r>
            <a:r>
              <a:rPr lang="es-CO" sz="1100" dirty="0">
                <a:solidFill>
                  <a:srgbClr val="FF0000"/>
                </a:solidFill>
              </a:rPr>
              <a:t> </a:t>
            </a:r>
            <a:r>
              <a:rPr lang="es-CO" sz="1100" dirty="0" err="1">
                <a:solidFill>
                  <a:srgbClr val="FF0000"/>
                </a:solidFill>
              </a:rPr>
              <a:t>Games</a:t>
            </a:r>
            <a:r>
              <a:rPr lang="es-CO" sz="1100" dirty="0">
                <a:solidFill>
                  <a:srgbClr val="FF0000"/>
                </a:solidFill>
              </a:rPr>
              <a:t>, IEEE Control </a:t>
            </a:r>
            <a:r>
              <a:rPr lang="es-CO" sz="1100" dirty="0" err="1">
                <a:solidFill>
                  <a:srgbClr val="FF0000"/>
                </a:solidFill>
              </a:rPr>
              <a:t>Systems</a:t>
            </a:r>
            <a:r>
              <a:rPr lang="es-CO" sz="1100" dirty="0">
                <a:solidFill>
                  <a:srgbClr val="FF0000"/>
                </a:solidFill>
              </a:rPr>
              <a:t> </a:t>
            </a:r>
            <a:r>
              <a:rPr lang="es-CO" sz="1100" dirty="0" err="1">
                <a:solidFill>
                  <a:srgbClr val="FF0000"/>
                </a:solidFill>
              </a:rPr>
              <a:t>Letters</a:t>
            </a:r>
            <a:r>
              <a:rPr lang="es-CO" sz="1100" dirty="0">
                <a:solidFill>
                  <a:srgbClr val="FF0000"/>
                </a:solidFill>
              </a:rPr>
              <a:t>, 2022</a:t>
            </a:r>
          </a:p>
        </p:txBody>
      </p:sp>
    </p:spTree>
    <p:extLst>
      <p:ext uri="{BB962C8B-B14F-4D97-AF65-F5344CB8AC3E}">
        <p14:creationId xmlns:p14="http://schemas.microsoft.com/office/powerpoint/2010/main" val="2668343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A967C4D-2A2A-7841-AD81-727B561A9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AC3E5996-0245-004A-8A96-7D436FB7D247}"/>
              </a:ext>
            </a:extLst>
          </p:cNvPr>
          <p:cNvSpPr>
            <a:spLocks noGrp="1"/>
          </p:cNvSpPr>
          <p:nvPr>
            <p:ph type="sldNum" sz="quarter" idx="10"/>
          </p:nvPr>
        </p:nvSpPr>
        <p:spPr/>
        <p:txBody>
          <a:bodyPr/>
          <a:lstStyle/>
          <a:p>
            <a:pPr>
              <a:defRPr/>
            </a:pPr>
            <a:fld id="{2A1B84A5-2BDB-264B-9781-B1A7ED558291}" type="slidenum">
              <a:rPr lang="es-ES" altLang="es-CO" smtClean="0"/>
              <a:pPr>
                <a:defRPr/>
              </a:pPr>
              <a:t>76</a:t>
            </a:fld>
            <a:endParaRPr lang="es-ES" altLang="es-CO"/>
          </a:p>
        </p:txBody>
      </p:sp>
      <p:sp>
        <p:nvSpPr>
          <p:cNvPr id="6" name="CuadroTexto 5">
            <a:extLst>
              <a:ext uri="{FF2B5EF4-FFF2-40B4-BE49-F238E27FC236}">
                <a16:creationId xmlns:a16="http://schemas.microsoft.com/office/drawing/2014/main" id="{2FD4E8F7-E570-3045-BA49-056DFB3B8964}"/>
              </a:ext>
            </a:extLst>
          </p:cNvPr>
          <p:cNvSpPr txBox="1"/>
          <p:nvPr/>
        </p:nvSpPr>
        <p:spPr>
          <a:xfrm>
            <a:off x="107504" y="6309320"/>
            <a:ext cx="5760640" cy="430887"/>
          </a:xfrm>
          <a:prstGeom prst="rect">
            <a:avLst/>
          </a:prstGeom>
          <a:noFill/>
        </p:spPr>
        <p:txBody>
          <a:bodyPr wrap="square" rtlCol="0">
            <a:spAutoFit/>
          </a:bodyPr>
          <a:lstStyle/>
          <a:p>
            <a:r>
              <a:rPr lang="es-CO" sz="1100" dirty="0" err="1">
                <a:solidFill>
                  <a:srgbClr val="FF0000"/>
                </a:solidFill>
              </a:rPr>
              <a:t>J.Martinez-Piazuelo</a:t>
            </a:r>
            <a:r>
              <a:rPr lang="es-CO" sz="1100" dirty="0">
                <a:solidFill>
                  <a:srgbClr val="FF0000"/>
                </a:solidFill>
              </a:rPr>
              <a:t>, </a:t>
            </a:r>
            <a:r>
              <a:rPr lang="es-CO" sz="1100" b="1" dirty="0">
                <a:solidFill>
                  <a:srgbClr val="FF0000"/>
                </a:solidFill>
              </a:rPr>
              <a:t>NQS</a:t>
            </a:r>
            <a:r>
              <a:rPr lang="es-CO" sz="1100" dirty="0">
                <a:solidFill>
                  <a:srgbClr val="FF0000"/>
                </a:solidFill>
              </a:rPr>
              <a:t>, and </a:t>
            </a:r>
            <a:r>
              <a:rPr lang="es-CO" sz="1100" dirty="0" err="1">
                <a:solidFill>
                  <a:srgbClr val="FF0000"/>
                </a:solidFill>
              </a:rPr>
              <a:t>C.Ocampo-Martinez</a:t>
            </a:r>
            <a:r>
              <a:rPr lang="es-CO" sz="1100" dirty="0">
                <a:solidFill>
                  <a:srgbClr val="FF0000"/>
                </a:solidFill>
              </a:rPr>
              <a:t>, A </a:t>
            </a:r>
            <a:r>
              <a:rPr lang="es-CO" sz="1100" dirty="0" err="1">
                <a:solidFill>
                  <a:srgbClr val="FF0000"/>
                </a:solidFill>
              </a:rPr>
              <a:t>Payoff</a:t>
            </a:r>
            <a:r>
              <a:rPr lang="es-CO" sz="1100" dirty="0">
                <a:solidFill>
                  <a:srgbClr val="FF0000"/>
                </a:solidFill>
              </a:rPr>
              <a:t> Dynamics </a:t>
            </a:r>
            <a:r>
              <a:rPr lang="es-CO" sz="1100" dirty="0" err="1">
                <a:solidFill>
                  <a:srgbClr val="FF0000"/>
                </a:solidFill>
              </a:rPr>
              <a:t>Model</a:t>
            </a:r>
            <a:r>
              <a:rPr lang="es-CO" sz="1100" dirty="0">
                <a:solidFill>
                  <a:srgbClr val="FF0000"/>
                </a:solidFill>
              </a:rPr>
              <a:t> </a:t>
            </a:r>
            <a:r>
              <a:rPr lang="es-CO" sz="1100" dirty="0" err="1">
                <a:solidFill>
                  <a:srgbClr val="FF0000"/>
                </a:solidFill>
              </a:rPr>
              <a:t>for</a:t>
            </a:r>
            <a:r>
              <a:rPr lang="es-CO" sz="1100" dirty="0">
                <a:solidFill>
                  <a:srgbClr val="FF0000"/>
                </a:solidFill>
              </a:rPr>
              <a:t> </a:t>
            </a:r>
            <a:r>
              <a:rPr lang="es-CO" sz="1100" dirty="0" err="1">
                <a:solidFill>
                  <a:srgbClr val="FF0000"/>
                </a:solidFill>
              </a:rPr>
              <a:t>Equality-Constrained</a:t>
            </a:r>
            <a:r>
              <a:rPr lang="es-CO" sz="1100" dirty="0">
                <a:solidFill>
                  <a:srgbClr val="FF0000"/>
                </a:solidFill>
              </a:rPr>
              <a:t> </a:t>
            </a:r>
            <a:r>
              <a:rPr lang="es-CO" sz="1100" dirty="0" err="1">
                <a:solidFill>
                  <a:srgbClr val="FF0000"/>
                </a:solidFill>
              </a:rPr>
              <a:t>Population</a:t>
            </a:r>
            <a:r>
              <a:rPr lang="es-CO" sz="1100" dirty="0">
                <a:solidFill>
                  <a:srgbClr val="FF0000"/>
                </a:solidFill>
              </a:rPr>
              <a:t> </a:t>
            </a:r>
            <a:r>
              <a:rPr lang="es-CO" sz="1100" dirty="0" err="1">
                <a:solidFill>
                  <a:srgbClr val="FF0000"/>
                </a:solidFill>
              </a:rPr>
              <a:t>Games</a:t>
            </a:r>
            <a:r>
              <a:rPr lang="es-CO" sz="1100" dirty="0">
                <a:solidFill>
                  <a:srgbClr val="FF0000"/>
                </a:solidFill>
              </a:rPr>
              <a:t>, IEEE Control </a:t>
            </a:r>
            <a:r>
              <a:rPr lang="es-CO" sz="1100" dirty="0" err="1">
                <a:solidFill>
                  <a:srgbClr val="FF0000"/>
                </a:solidFill>
              </a:rPr>
              <a:t>Systems</a:t>
            </a:r>
            <a:r>
              <a:rPr lang="es-CO" sz="1100" dirty="0">
                <a:solidFill>
                  <a:srgbClr val="FF0000"/>
                </a:solidFill>
              </a:rPr>
              <a:t> </a:t>
            </a:r>
            <a:r>
              <a:rPr lang="es-CO" sz="1100" dirty="0" err="1">
                <a:solidFill>
                  <a:srgbClr val="FF0000"/>
                </a:solidFill>
              </a:rPr>
              <a:t>Letters</a:t>
            </a:r>
            <a:r>
              <a:rPr lang="es-CO" sz="1100" dirty="0">
                <a:solidFill>
                  <a:srgbClr val="FF0000"/>
                </a:solidFill>
              </a:rPr>
              <a:t>, 2022</a:t>
            </a:r>
          </a:p>
        </p:txBody>
      </p:sp>
    </p:spTree>
    <p:extLst>
      <p:ext uri="{BB962C8B-B14F-4D97-AF65-F5344CB8AC3E}">
        <p14:creationId xmlns:p14="http://schemas.microsoft.com/office/powerpoint/2010/main" val="3106531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5D49960-EB5F-384F-B528-84122201C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67974547-4844-4243-9EA8-7282E9FDB9B3}"/>
              </a:ext>
            </a:extLst>
          </p:cNvPr>
          <p:cNvSpPr>
            <a:spLocks noGrp="1"/>
          </p:cNvSpPr>
          <p:nvPr>
            <p:ph type="sldNum" sz="quarter" idx="10"/>
          </p:nvPr>
        </p:nvSpPr>
        <p:spPr/>
        <p:txBody>
          <a:bodyPr/>
          <a:lstStyle/>
          <a:p>
            <a:pPr>
              <a:defRPr/>
            </a:pPr>
            <a:fld id="{2A1B84A5-2BDB-264B-9781-B1A7ED558291}" type="slidenum">
              <a:rPr lang="es-ES" altLang="es-CO" smtClean="0"/>
              <a:pPr>
                <a:defRPr/>
              </a:pPr>
              <a:t>77</a:t>
            </a:fld>
            <a:endParaRPr lang="es-ES" altLang="es-CO"/>
          </a:p>
        </p:txBody>
      </p:sp>
      <p:sp>
        <p:nvSpPr>
          <p:cNvPr id="6" name="CuadroTexto 5">
            <a:extLst>
              <a:ext uri="{FF2B5EF4-FFF2-40B4-BE49-F238E27FC236}">
                <a16:creationId xmlns:a16="http://schemas.microsoft.com/office/drawing/2014/main" id="{110DFA99-6BCC-D444-9B92-898AB7482E9E}"/>
              </a:ext>
            </a:extLst>
          </p:cNvPr>
          <p:cNvSpPr txBox="1"/>
          <p:nvPr/>
        </p:nvSpPr>
        <p:spPr>
          <a:xfrm>
            <a:off x="107504" y="6309320"/>
            <a:ext cx="5760640" cy="430887"/>
          </a:xfrm>
          <a:prstGeom prst="rect">
            <a:avLst/>
          </a:prstGeom>
          <a:noFill/>
        </p:spPr>
        <p:txBody>
          <a:bodyPr wrap="square" rtlCol="0">
            <a:spAutoFit/>
          </a:bodyPr>
          <a:lstStyle/>
          <a:p>
            <a:r>
              <a:rPr lang="es-CO" sz="1100" dirty="0" err="1">
                <a:solidFill>
                  <a:srgbClr val="FF0000"/>
                </a:solidFill>
              </a:rPr>
              <a:t>J.Martinez-Piazuelo</a:t>
            </a:r>
            <a:r>
              <a:rPr lang="es-CO" sz="1100" dirty="0">
                <a:solidFill>
                  <a:srgbClr val="FF0000"/>
                </a:solidFill>
              </a:rPr>
              <a:t>, </a:t>
            </a:r>
            <a:r>
              <a:rPr lang="es-CO" sz="1100" b="1" dirty="0">
                <a:solidFill>
                  <a:srgbClr val="FF0000"/>
                </a:solidFill>
              </a:rPr>
              <a:t>NQS</a:t>
            </a:r>
            <a:r>
              <a:rPr lang="es-CO" sz="1100" dirty="0">
                <a:solidFill>
                  <a:srgbClr val="FF0000"/>
                </a:solidFill>
              </a:rPr>
              <a:t>, and </a:t>
            </a:r>
            <a:r>
              <a:rPr lang="es-CO" sz="1100" dirty="0" err="1">
                <a:solidFill>
                  <a:srgbClr val="FF0000"/>
                </a:solidFill>
              </a:rPr>
              <a:t>C.Ocampo-Martinez</a:t>
            </a:r>
            <a:r>
              <a:rPr lang="es-CO" sz="1100" dirty="0">
                <a:solidFill>
                  <a:srgbClr val="FF0000"/>
                </a:solidFill>
              </a:rPr>
              <a:t>, A </a:t>
            </a:r>
            <a:r>
              <a:rPr lang="es-CO" sz="1100" dirty="0" err="1">
                <a:solidFill>
                  <a:srgbClr val="FF0000"/>
                </a:solidFill>
              </a:rPr>
              <a:t>Payoff</a:t>
            </a:r>
            <a:r>
              <a:rPr lang="es-CO" sz="1100" dirty="0">
                <a:solidFill>
                  <a:srgbClr val="FF0000"/>
                </a:solidFill>
              </a:rPr>
              <a:t> Dynamics </a:t>
            </a:r>
            <a:r>
              <a:rPr lang="es-CO" sz="1100" dirty="0" err="1">
                <a:solidFill>
                  <a:srgbClr val="FF0000"/>
                </a:solidFill>
              </a:rPr>
              <a:t>Model</a:t>
            </a:r>
            <a:r>
              <a:rPr lang="es-CO" sz="1100" dirty="0">
                <a:solidFill>
                  <a:srgbClr val="FF0000"/>
                </a:solidFill>
              </a:rPr>
              <a:t> </a:t>
            </a:r>
            <a:r>
              <a:rPr lang="es-CO" sz="1100" dirty="0" err="1">
                <a:solidFill>
                  <a:srgbClr val="FF0000"/>
                </a:solidFill>
              </a:rPr>
              <a:t>for</a:t>
            </a:r>
            <a:r>
              <a:rPr lang="es-CO" sz="1100" dirty="0">
                <a:solidFill>
                  <a:srgbClr val="FF0000"/>
                </a:solidFill>
              </a:rPr>
              <a:t> </a:t>
            </a:r>
            <a:r>
              <a:rPr lang="es-CO" sz="1100" dirty="0" err="1">
                <a:solidFill>
                  <a:srgbClr val="FF0000"/>
                </a:solidFill>
              </a:rPr>
              <a:t>Equality-Constrained</a:t>
            </a:r>
            <a:r>
              <a:rPr lang="es-CO" sz="1100" dirty="0">
                <a:solidFill>
                  <a:srgbClr val="FF0000"/>
                </a:solidFill>
              </a:rPr>
              <a:t> </a:t>
            </a:r>
            <a:r>
              <a:rPr lang="es-CO" sz="1100" dirty="0" err="1">
                <a:solidFill>
                  <a:srgbClr val="FF0000"/>
                </a:solidFill>
              </a:rPr>
              <a:t>Population</a:t>
            </a:r>
            <a:r>
              <a:rPr lang="es-CO" sz="1100" dirty="0">
                <a:solidFill>
                  <a:srgbClr val="FF0000"/>
                </a:solidFill>
              </a:rPr>
              <a:t> </a:t>
            </a:r>
            <a:r>
              <a:rPr lang="es-CO" sz="1100" dirty="0" err="1">
                <a:solidFill>
                  <a:srgbClr val="FF0000"/>
                </a:solidFill>
              </a:rPr>
              <a:t>Games</a:t>
            </a:r>
            <a:r>
              <a:rPr lang="es-CO" sz="1100" dirty="0">
                <a:solidFill>
                  <a:srgbClr val="FF0000"/>
                </a:solidFill>
              </a:rPr>
              <a:t>, IEEE Control </a:t>
            </a:r>
            <a:r>
              <a:rPr lang="es-CO" sz="1100" dirty="0" err="1">
                <a:solidFill>
                  <a:srgbClr val="FF0000"/>
                </a:solidFill>
              </a:rPr>
              <a:t>Systems</a:t>
            </a:r>
            <a:r>
              <a:rPr lang="es-CO" sz="1100" dirty="0">
                <a:solidFill>
                  <a:srgbClr val="FF0000"/>
                </a:solidFill>
              </a:rPr>
              <a:t> </a:t>
            </a:r>
            <a:r>
              <a:rPr lang="es-CO" sz="1100" dirty="0" err="1">
                <a:solidFill>
                  <a:srgbClr val="FF0000"/>
                </a:solidFill>
              </a:rPr>
              <a:t>Letters</a:t>
            </a:r>
            <a:r>
              <a:rPr lang="es-CO" sz="1100" dirty="0">
                <a:solidFill>
                  <a:srgbClr val="FF0000"/>
                </a:solidFill>
              </a:rPr>
              <a:t>, 2022</a:t>
            </a:r>
          </a:p>
        </p:txBody>
      </p:sp>
    </p:spTree>
    <p:extLst>
      <p:ext uri="{BB962C8B-B14F-4D97-AF65-F5344CB8AC3E}">
        <p14:creationId xmlns:p14="http://schemas.microsoft.com/office/powerpoint/2010/main" val="1300245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173F378-1E0F-6648-A16D-AD2987C7B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D1C5806A-C302-9A48-96CE-3E99491302EF}"/>
              </a:ext>
            </a:extLst>
          </p:cNvPr>
          <p:cNvSpPr>
            <a:spLocks noGrp="1"/>
          </p:cNvSpPr>
          <p:nvPr>
            <p:ph type="sldNum" sz="quarter" idx="10"/>
          </p:nvPr>
        </p:nvSpPr>
        <p:spPr/>
        <p:txBody>
          <a:bodyPr/>
          <a:lstStyle/>
          <a:p>
            <a:pPr>
              <a:defRPr/>
            </a:pPr>
            <a:fld id="{2A1B84A5-2BDB-264B-9781-B1A7ED558291}" type="slidenum">
              <a:rPr lang="es-ES" altLang="es-CO" smtClean="0"/>
              <a:pPr>
                <a:defRPr/>
              </a:pPr>
              <a:t>78</a:t>
            </a:fld>
            <a:endParaRPr lang="es-ES" altLang="es-CO"/>
          </a:p>
        </p:txBody>
      </p:sp>
    </p:spTree>
    <p:extLst>
      <p:ext uri="{BB962C8B-B14F-4D97-AF65-F5344CB8AC3E}">
        <p14:creationId xmlns:p14="http://schemas.microsoft.com/office/powerpoint/2010/main" val="104942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65993-ECB4-4443-8809-94EBCAD5E846}"/>
              </a:ext>
            </a:extLst>
          </p:cNvPr>
          <p:cNvSpPr>
            <a:spLocks noGrp="1"/>
          </p:cNvSpPr>
          <p:nvPr>
            <p:ph type="title"/>
          </p:nvPr>
        </p:nvSpPr>
        <p:spPr/>
        <p:txBody>
          <a:bodyPr/>
          <a:lstStyle/>
          <a:p>
            <a:r>
              <a:rPr lang="en-US" sz="4000" dirty="0"/>
              <a:t>Applications of Control and GT (1)</a:t>
            </a:r>
          </a:p>
        </p:txBody>
      </p:sp>
      <p:sp>
        <p:nvSpPr>
          <p:cNvPr id="3" name="Marcador de contenido 2">
            <a:extLst>
              <a:ext uri="{FF2B5EF4-FFF2-40B4-BE49-F238E27FC236}">
                <a16:creationId xmlns:a16="http://schemas.microsoft.com/office/drawing/2014/main" id="{E744D600-C810-4B4E-86F0-418D9385481A}"/>
              </a:ext>
            </a:extLst>
          </p:cNvPr>
          <p:cNvSpPr>
            <a:spLocks noGrp="1"/>
          </p:cNvSpPr>
          <p:nvPr>
            <p:ph idx="1"/>
          </p:nvPr>
        </p:nvSpPr>
        <p:spPr/>
        <p:txBody>
          <a:bodyPr/>
          <a:lstStyle/>
          <a:p>
            <a:r>
              <a:rPr lang="es-CO" sz="2800" dirty="0" err="1"/>
              <a:t>Charging</a:t>
            </a:r>
            <a:r>
              <a:rPr lang="es-CO" sz="2800" dirty="0"/>
              <a:t> of </a:t>
            </a:r>
            <a:r>
              <a:rPr lang="es-CO" sz="2800" dirty="0" err="1"/>
              <a:t>large</a:t>
            </a:r>
            <a:r>
              <a:rPr lang="es-CO" sz="2800" dirty="0"/>
              <a:t> </a:t>
            </a:r>
            <a:r>
              <a:rPr lang="es-CO" sz="2800" dirty="0" err="1"/>
              <a:t>populations</a:t>
            </a:r>
            <a:r>
              <a:rPr lang="es-CO" sz="2800" dirty="0"/>
              <a:t> of </a:t>
            </a:r>
            <a:r>
              <a:rPr lang="es-CO" sz="2800" dirty="0" err="1"/>
              <a:t>electric</a:t>
            </a:r>
            <a:r>
              <a:rPr lang="es-CO" sz="2800" dirty="0"/>
              <a:t> </a:t>
            </a:r>
            <a:r>
              <a:rPr lang="es-CO" sz="2800" dirty="0" err="1"/>
              <a:t>vehicles</a:t>
            </a:r>
            <a:endParaRPr lang="es-CO" sz="2800" dirty="0"/>
          </a:p>
          <a:p>
            <a:pPr marL="400050" lvl="1" indent="0">
              <a:buNone/>
            </a:pPr>
            <a:r>
              <a:rPr lang="es-CO" sz="1800" dirty="0">
                <a:solidFill>
                  <a:srgbClr val="00B050"/>
                </a:solidFill>
              </a:rPr>
              <a:t>S. </a:t>
            </a:r>
            <a:r>
              <a:rPr lang="es-CO" sz="1800" dirty="0" err="1">
                <a:solidFill>
                  <a:srgbClr val="00B050"/>
                </a:solidFill>
              </a:rPr>
              <a:t>Grammatico</a:t>
            </a:r>
            <a:r>
              <a:rPr lang="es-CO" sz="1800" dirty="0">
                <a:solidFill>
                  <a:srgbClr val="00B050"/>
                </a:solidFill>
              </a:rPr>
              <a:t>, F. </a:t>
            </a:r>
            <a:r>
              <a:rPr lang="es-CO" sz="1800" dirty="0" err="1">
                <a:solidFill>
                  <a:srgbClr val="00B050"/>
                </a:solidFill>
              </a:rPr>
              <a:t>Parise</a:t>
            </a:r>
            <a:r>
              <a:rPr lang="es-CO" sz="1800" dirty="0">
                <a:solidFill>
                  <a:srgbClr val="00B050"/>
                </a:solidFill>
              </a:rPr>
              <a:t>, M. Colombino, J. </a:t>
            </a:r>
            <a:r>
              <a:rPr lang="es-CO" sz="1800" dirty="0" err="1">
                <a:solidFill>
                  <a:srgbClr val="00B050"/>
                </a:solidFill>
              </a:rPr>
              <a:t>Lygeros</a:t>
            </a:r>
            <a:r>
              <a:rPr lang="es-CO" sz="1800" dirty="0">
                <a:solidFill>
                  <a:srgbClr val="00B050"/>
                </a:solidFill>
              </a:rPr>
              <a:t>, </a:t>
            </a:r>
            <a:r>
              <a:rPr lang="es-CO" sz="1800" dirty="0" err="1">
                <a:solidFill>
                  <a:srgbClr val="00B050"/>
                </a:solidFill>
              </a:rPr>
              <a:t>Decentralized</a:t>
            </a:r>
            <a:r>
              <a:rPr lang="es-CO" sz="1800" dirty="0">
                <a:solidFill>
                  <a:srgbClr val="00B050"/>
                </a:solidFill>
              </a:rPr>
              <a:t> </a:t>
            </a:r>
            <a:r>
              <a:rPr lang="es-CO" sz="1800" dirty="0" err="1">
                <a:solidFill>
                  <a:srgbClr val="00B050"/>
                </a:solidFill>
              </a:rPr>
              <a:t>convergence</a:t>
            </a:r>
            <a:r>
              <a:rPr lang="es-CO" sz="1800" dirty="0">
                <a:solidFill>
                  <a:srgbClr val="00B050"/>
                </a:solidFill>
              </a:rPr>
              <a:t> to Nash </a:t>
            </a:r>
            <a:r>
              <a:rPr lang="es-CO" sz="1800" dirty="0" err="1">
                <a:solidFill>
                  <a:srgbClr val="00B050"/>
                </a:solidFill>
              </a:rPr>
              <a:t>equilibria</a:t>
            </a:r>
            <a:r>
              <a:rPr lang="es-CO" sz="1800" dirty="0">
                <a:solidFill>
                  <a:srgbClr val="00B050"/>
                </a:solidFill>
              </a:rPr>
              <a:t> in </a:t>
            </a:r>
            <a:r>
              <a:rPr lang="es-CO" sz="1800" dirty="0" err="1">
                <a:solidFill>
                  <a:srgbClr val="00B050"/>
                </a:solidFill>
              </a:rPr>
              <a:t>constrained</a:t>
            </a:r>
            <a:r>
              <a:rPr lang="es-CO" sz="1800" dirty="0">
                <a:solidFill>
                  <a:srgbClr val="00B050"/>
                </a:solidFill>
              </a:rPr>
              <a:t> </a:t>
            </a:r>
            <a:r>
              <a:rPr lang="es-CO" sz="1800" dirty="0" err="1">
                <a:solidFill>
                  <a:srgbClr val="00B050"/>
                </a:solidFill>
              </a:rPr>
              <a:t>deterministic</a:t>
            </a:r>
            <a:r>
              <a:rPr lang="es-CO" sz="1800" dirty="0">
                <a:solidFill>
                  <a:srgbClr val="00B050"/>
                </a:solidFill>
              </a:rPr>
              <a:t> mean </a:t>
            </a:r>
            <a:r>
              <a:rPr lang="es-CO" sz="1800" dirty="0" err="1">
                <a:solidFill>
                  <a:srgbClr val="00B050"/>
                </a:solidFill>
              </a:rPr>
              <a:t>field</a:t>
            </a:r>
            <a:r>
              <a:rPr lang="es-CO" sz="1800" dirty="0">
                <a:solidFill>
                  <a:srgbClr val="00B050"/>
                </a:solidFill>
              </a:rPr>
              <a:t> control, IEEE </a:t>
            </a:r>
            <a:r>
              <a:rPr lang="es-CO" sz="1800" dirty="0" err="1">
                <a:solidFill>
                  <a:srgbClr val="00B050"/>
                </a:solidFill>
              </a:rPr>
              <a:t>Trans</a:t>
            </a:r>
            <a:r>
              <a:rPr lang="es-CO" sz="1800" dirty="0">
                <a:solidFill>
                  <a:srgbClr val="00B050"/>
                </a:solidFill>
              </a:rPr>
              <a:t>. </a:t>
            </a:r>
            <a:r>
              <a:rPr lang="es-CO" sz="1800" dirty="0" err="1">
                <a:solidFill>
                  <a:srgbClr val="00B050"/>
                </a:solidFill>
              </a:rPr>
              <a:t>Autom</a:t>
            </a:r>
            <a:r>
              <a:rPr lang="es-CO" sz="1800" dirty="0">
                <a:solidFill>
                  <a:srgbClr val="00B050"/>
                </a:solidFill>
              </a:rPr>
              <a:t>. Control, 2016</a:t>
            </a:r>
          </a:p>
          <a:p>
            <a:r>
              <a:rPr lang="es-CO" sz="2800" dirty="0" err="1"/>
              <a:t>Coordination</a:t>
            </a:r>
            <a:r>
              <a:rPr lang="es-CO" sz="2800" dirty="0"/>
              <a:t> of robot </a:t>
            </a:r>
            <a:r>
              <a:rPr lang="es-CO" sz="2800" dirty="0" err="1"/>
              <a:t>networks</a:t>
            </a:r>
            <a:r>
              <a:rPr lang="es-CO" sz="2800" dirty="0"/>
              <a:t> </a:t>
            </a:r>
          </a:p>
          <a:p>
            <a:pPr marL="400050" lvl="1" indent="0">
              <a:buNone/>
            </a:pPr>
            <a:r>
              <a:rPr lang="es-CO" sz="1800" dirty="0">
                <a:solidFill>
                  <a:srgbClr val="00B050"/>
                </a:solidFill>
              </a:rPr>
              <a:t>H. </a:t>
            </a:r>
            <a:r>
              <a:rPr lang="es-CO" sz="1800" dirty="0" err="1">
                <a:solidFill>
                  <a:srgbClr val="00B050"/>
                </a:solidFill>
              </a:rPr>
              <a:t>Jaleel</a:t>
            </a:r>
            <a:r>
              <a:rPr lang="es-CO" sz="1800" dirty="0">
                <a:solidFill>
                  <a:srgbClr val="00B050"/>
                </a:solidFill>
              </a:rPr>
              <a:t>, J. S. </a:t>
            </a:r>
            <a:r>
              <a:rPr lang="es-CO" sz="1800" dirty="0" err="1">
                <a:solidFill>
                  <a:srgbClr val="00B050"/>
                </a:solidFill>
              </a:rPr>
              <a:t>Shamma</a:t>
            </a:r>
            <a:r>
              <a:rPr lang="es-CO" sz="1800" dirty="0">
                <a:solidFill>
                  <a:srgbClr val="00B050"/>
                </a:solidFill>
              </a:rPr>
              <a:t>, </a:t>
            </a:r>
            <a:r>
              <a:rPr lang="es-CO" sz="1800" dirty="0" err="1">
                <a:solidFill>
                  <a:srgbClr val="00B050"/>
                </a:solidFill>
              </a:rPr>
              <a:t>Distributed</a:t>
            </a:r>
            <a:r>
              <a:rPr lang="es-CO" sz="1800" dirty="0">
                <a:solidFill>
                  <a:srgbClr val="00B050"/>
                </a:solidFill>
              </a:rPr>
              <a:t> </a:t>
            </a:r>
            <a:r>
              <a:rPr lang="es-CO" sz="1800" dirty="0" err="1">
                <a:solidFill>
                  <a:srgbClr val="00B050"/>
                </a:solidFill>
              </a:rPr>
              <a:t>optimization</a:t>
            </a:r>
            <a:r>
              <a:rPr lang="es-CO" sz="1800" dirty="0">
                <a:solidFill>
                  <a:srgbClr val="00B050"/>
                </a:solidFill>
              </a:rPr>
              <a:t> </a:t>
            </a:r>
            <a:r>
              <a:rPr lang="es-CO" sz="1800" dirty="0" err="1">
                <a:solidFill>
                  <a:srgbClr val="00B050"/>
                </a:solidFill>
              </a:rPr>
              <a:t>for</a:t>
            </a:r>
            <a:r>
              <a:rPr lang="es-CO" sz="1800" dirty="0">
                <a:solidFill>
                  <a:srgbClr val="00B050"/>
                </a:solidFill>
              </a:rPr>
              <a:t> robot </a:t>
            </a:r>
            <a:r>
              <a:rPr lang="es-CO" sz="1800" dirty="0" err="1">
                <a:solidFill>
                  <a:srgbClr val="00B050"/>
                </a:solidFill>
              </a:rPr>
              <a:t>networks</a:t>
            </a:r>
            <a:r>
              <a:rPr lang="es-CO" sz="1800" dirty="0">
                <a:solidFill>
                  <a:srgbClr val="00B050"/>
                </a:solidFill>
              </a:rPr>
              <a:t>: </a:t>
            </a:r>
            <a:r>
              <a:rPr lang="es-CO" sz="1800" dirty="0" err="1">
                <a:solidFill>
                  <a:srgbClr val="00B050"/>
                </a:solidFill>
              </a:rPr>
              <a:t>From</a:t>
            </a:r>
            <a:r>
              <a:rPr lang="es-CO" sz="1800" dirty="0">
                <a:solidFill>
                  <a:srgbClr val="00B050"/>
                </a:solidFill>
              </a:rPr>
              <a:t> real-time </a:t>
            </a:r>
            <a:r>
              <a:rPr lang="es-CO" sz="1800" dirty="0" err="1">
                <a:solidFill>
                  <a:srgbClr val="00B050"/>
                </a:solidFill>
              </a:rPr>
              <a:t>convex</a:t>
            </a:r>
            <a:r>
              <a:rPr lang="es-CO" sz="1800" dirty="0">
                <a:solidFill>
                  <a:srgbClr val="00B050"/>
                </a:solidFill>
              </a:rPr>
              <a:t> </a:t>
            </a:r>
            <a:r>
              <a:rPr lang="es-CO" sz="1800" dirty="0" err="1">
                <a:solidFill>
                  <a:srgbClr val="00B050"/>
                </a:solidFill>
              </a:rPr>
              <a:t>optimization</a:t>
            </a:r>
            <a:r>
              <a:rPr lang="es-CO" sz="1800" dirty="0">
                <a:solidFill>
                  <a:srgbClr val="00B050"/>
                </a:solidFill>
              </a:rPr>
              <a:t> to </a:t>
            </a:r>
            <a:r>
              <a:rPr lang="es-CO" sz="1800" dirty="0" err="1">
                <a:solidFill>
                  <a:srgbClr val="00B050"/>
                </a:solidFill>
              </a:rPr>
              <a:t>game-theoretic</a:t>
            </a:r>
            <a:r>
              <a:rPr lang="es-CO" sz="1800" dirty="0">
                <a:solidFill>
                  <a:srgbClr val="00B050"/>
                </a:solidFill>
              </a:rPr>
              <a:t> </a:t>
            </a:r>
            <a:r>
              <a:rPr lang="es-CO" sz="1800" dirty="0" err="1">
                <a:solidFill>
                  <a:srgbClr val="00B050"/>
                </a:solidFill>
              </a:rPr>
              <a:t>self-organization</a:t>
            </a:r>
            <a:r>
              <a:rPr lang="es-CO" sz="1800" dirty="0">
                <a:solidFill>
                  <a:srgbClr val="00B050"/>
                </a:solidFill>
              </a:rPr>
              <a:t>, </a:t>
            </a:r>
            <a:r>
              <a:rPr lang="es-CO" sz="1800" dirty="0" err="1">
                <a:solidFill>
                  <a:srgbClr val="00B050"/>
                </a:solidFill>
              </a:rPr>
              <a:t>Proc</a:t>
            </a:r>
            <a:r>
              <a:rPr lang="es-CO" sz="1800" dirty="0">
                <a:solidFill>
                  <a:srgbClr val="00B050"/>
                </a:solidFill>
              </a:rPr>
              <a:t>. IEEE, 2020</a:t>
            </a:r>
            <a:endParaRPr lang="es-CO" sz="1600" dirty="0">
              <a:solidFill>
                <a:srgbClr val="00B050"/>
              </a:solidFill>
            </a:endParaRPr>
          </a:p>
          <a:p>
            <a:r>
              <a:rPr lang="es-CO" sz="2800" dirty="0"/>
              <a:t>Control of </a:t>
            </a:r>
            <a:r>
              <a:rPr lang="es-CO" sz="2800" dirty="0" err="1"/>
              <a:t>epidemics</a:t>
            </a:r>
            <a:endParaRPr lang="es-CO" sz="2800" dirty="0"/>
          </a:p>
          <a:p>
            <a:pPr marL="400050" lvl="1" indent="0">
              <a:buNone/>
            </a:pPr>
            <a:r>
              <a:rPr lang="es-CO" sz="1800" dirty="0">
                <a:solidFill>
                  <a:srgbClr val="00B050"/>
                </a:solidFill>
              </a:rPr>
              <a:t>W. Lee, S. </a:t>
            </a:r>
            <a:r>
              <a:rPr lang="es-CO" sz="1800" dirty="0" err="1">
                <a:solidFill>
                  <a:srgbClr val="00B050"/>
                </a:solidFill>
              </a:rPr>
              <a:t>Liu</a:t>
            </a:r>
            <a:r>
              <a:rPr lang="es-CO" sz="1800" dirty="0">
                <a:solidFill>
                  <a:srgbClr val="00B050"/>
                </a:solidFill>
              </a:rPr>
              <a:t>, H. </a:t>
            </a:r>
            <a:r>
              <a:rPr lang="es-CO" sz="1800" dirty="0" err="1">
                <a:solidFill>
                  <a:srgbClr val="00B050"/>
                </a:solidFill>
              </a:rPr>
              <a:t>Tembine</a:t>
            </a:r>
            <a:r>
              <a:rPr lang="es-CO" sz="1800" dirty="0">
                <a:solidFill>
                  <a:srgbClr val="00B050"/>
                </a:solidFill>
              </a:rPr>
              <a:t>, W. Li, S. </a:t>
            </a:r>
            <a:r>
              <a:rPr lang="es-CO" sz="1800" dirty="0" err="1">
                <a:solidFill>
                  <a:srgbClr val="00B050"/>
                </a:solidFill>
              </a:rPr>
              <a:t>Osher</a:t>
            </a:r>
            <a:r>
              <a:rPr lang="es-CO" sz="1800" dirty="0">
                <a:solidFill>
                  <a:srgbClr val="00B050"/>
                </a:solidFill>
              </a:rPr>
              <a:t>, </a:t>
            </a:r>
            <a:r>
              <a:rPr lang="es-CO" sz="1800" dirty="0" err="1">
                <a:solidFill>
                  <a:srgbClr val="00B050"/>
                </a:solidFill>
              </a:rPr>
              <a:t>Controlling</a:t>
            </a:r>
            <a:r>
              <a:rPr lang="es-CO" sz="1800" dirty="0">
                <a:solidFill>
                  <a:srgbClr val="00B050"/>
                </a:solidFill>
              </a:rPr>
              <a:t> </a:t>
            </a:r>
            <a:r>
              <a:rPr lang="es-CO" sz="1800" dirty="0" err="1">
                <a:solidFill>
                  <a:srgbClr val="00B050"/>
                </a:solidFill>
              </a:rPr>
              <a:t>propagation</a:t>
            </a:r>
            <a:r>
              <a:rPr lang="es-CO" sz="1800" dirty="0">
                <a:solidFill>
                  <a:srgbClr val="00B050"/>
                </a:solidFill>
              </a:rPr>
              <a:t> of </a:t>
            </a:r>
            <a:r>
              <a:rPr lang="es-CO" sz="1800" dirty="0" err="1">
                <a:solidFill>
                  <a:srgbClr val="00B050"/>
                </a:solidFill>
              </a:rPr>
              <a:t>epidemics</a:t>
            </a:r>
            <a:r>
              <a:rPr lang="es-CO" sz="1800" dirty="0">
                <a:solidFill>
                  <a:srgbClr val="00B050"/>
                </a:solidFill>
              </a:rPr>
              <a:t> </a:t>
            </a:r>
            <a:r>
              <a:rPr lang="es-CO" sz="1800" dirty="0" err="1">
                <a:solidFill>
                  <a:srgbClr val="00B050"/>
                </a:solidFill>
              </a:rPr>
              <a:t>via</a:t>
            </a:r>
            <a:r>
              <a:rPr lang="es-CO" sz="1800" dirty="0">
                <a:solidFill>
                  <a:srgbClr val="00B050"/>
                </a:solidFill>
              </a:rPr>
              <a:t> mean-</a:t>
            </a:r>
            <a:r>
              <a:rPr lang="es-CO" sz="1800" dirty="0" err="1">
                <a:solidFill>
                  <a:srgbClr val="00B050"/>
                </a:solidFill>
              </a:rPr>
              <a:t>field</a:t>
            </a:r>
            <a:r>
              <a:rPr lang="es-CO" sz="1800" dirty="0">
                <a:solidFill>
                  <a:srgbClr val="00B050"/>
                </a:solidFill>
              </a:rPr>
              <a:t> control, SIAM J. </a:t>
            </a:r>
            <a:r>
              <a:rPr lang="es-CO" sz="1800" dirty="0" err="1">
                <a:solidFill>
                  <a:srgbClr val="00B050"/>
                </a:solidFill>
              </a:rPr>
              <a:t>Appl</a:t>
            </a:r>
            <a:r>
              <a:rPr lang="es-CO" sz="1800" dirty="0">
                <a:solidFill>
                  <a:srgbClr val="00B050"/>
                </a:solidFill>
              </a:rPr>
              <a:t>. </a:t>
            </a:r>
            <a:r>
              <a:rPr lang="es-CO" sz="1800" dirty="0" err="1">
                <a:solidFill>
                  <a:srgbClr val="00B050"/>
                </a:solidFill>
              </a:rPr>
              <a:t>Math</a:t>
            </a:r>
            <a:r>
              <a:rPr lang="es-CO" sz="1800" dirty="0">
                <a:solidFill>
                  <a:srgbClr val="00B050"/>
                </a:solidFill>
              </a:rPr>
              <a:t>., 2021</a:t>
            </a:r>
          </a:p>
          <a:p>
            <a:pPr marL="400050" lvl="1" indent="0">
              <a:buNone/>
            </a:pPr>
            <a:endParaRPr lang="es-CO" sz="1800" dirty="0"/>
          </a:p>
        </p:txBody>
      </p:sp>
      <p:sp>
        <p:nvSpPr>
          <p:cNvPr id="4" name="Marcador de número de diapositiva 3">
            <a:extLst>
              <a:ext uri="{FF2B5EF4-FFF2-40B4-BE49-F238E27FC236}">
                <a16:creationId xmlns:a16="http://schemas.microsoft.com/office/drawing/2014/main" id="{36CD6343-02F2-164A-AE66-211F45E5F27A}"/>
              </a:ext>
            </a:extLst>
          </p:cNvPr>
          <p:cNvSpPr>
            <a:spLocks noGrp="1"/>
          </p:cNvSpPr>
          <p:nvPr>
            <p:ph type="sldNum" sz="quarter" idx="10"/>
          </p:nvPr>
        </p:nvSpPr>
        <p:spPr/>
        <p:txBody>
          <a:bodyPr/>
          <a:lstStyle/>
          <a:p>
            <a:pPr>
              <a:defRPr/>
            </a:pPr>
            <a:fld id="{D0A6C522-BF37-9A46-8AC9-14C4D759392B}" type="slidenum">
              <a:rPr lang="es-ES" altLang="es-CO" smtClean="0"/>
              <a:pPr>
                <a:defRPr/>
              </a:pPr>
              <a:t>7</a:t>
            </a:fld>
            <a:endParaRPr lang="es-ES" altLang="es-CO"/>
          </a:p>
        </p:txBody>
      </p:sp>
    </p:spTree>
    <p:extLst>
      <p:ext uri="{BB962C8B-B14F-4D97-AF65-F5344CB8AC3E}">
        <p14:creationId xmlns:p14="http://schemas.microsoft.com/office/powerpoint/2010/main" val="7860684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3B68A5F-F2B4-6843-8E58-0E766561E3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A2BF0321-F22C-C046-9197-7D5BD1364FAE}"/>
              </a:ext>
            </a:extLst>
          </p:cNvPr>
          <p:cNvSpPr>
            <a:spLocks noGrp="1"/>
          </p:cNvSpPr>
          <p:nvPr>
            <p:ph type="sldNum" sz="quarter" idx="10"/>
          </p:nvPr>
        </p:nvSpPr>
        <p:spPr/>
        <p:txBody>
          <a:bodyPr/>
          <a:lstStyle/>
          <a:p>
            <a:pPr>
              <a:defRPr/>
            </a:pPr>
            <a:fld id="{2A1B84A5-2BDB-264B-9781-B1A7ED558291}" type="slidenum">
              <a:rPr lang="es-ES" altLang="es-CO" smtClean="0"/>
              <a:pPr>
                <a:defRPr/>
              </a:pPr>
              <a:t>79</a:t>
            </a:fld>
            <a:endParaRPr lang="es-ES" altLang="es-CO"/>
          </a:p>
        </p:txBody>
      </p:sp>
    </p:spTree>
    <p:extLst>
      <p:ext uri="{BB962C8B-B14F-4D97-AF65-F5344CB8AC3E}">
        <p14:creationId xmlns:p14="http://schemas.microsoft.com/office/powerpoint/2010/main" val="1706542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BFEE56C-0EFC-A34B-957C-2D48DFD5F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53D95306-CE57-9245-AD81-820B2A5B8999}"/>
              </a:ext>
            </a:extLst>
          </p:cNvPr>
          <p:cNvSpPr>
            <a:spLocks noGrp="1"/>
          </p:cNvSpPr>
          <p:nvPr>
            <p:ph type="sldNum" sz="quarter" idx="10"/>
          </p:nvPr>
        </p:nvSpPr>
        <p:spPr/>
        <p:txBody>
          <a:bodyPr/>
          <a:lstStyle/>
          <a:p>
            <a:pPr>
              <a:defRPr/>
            </a:pPr>
            <a:fld id="{2A1B84A5-2BDB-264B-9781-B1A7ED558291}" type="slidenum">
              <a:rPr lang="es-ES" altLang="es-CO" smtClean="0"/>
              <a:pPr>
                <a:defRPr/>
              </a:pPr>
              <a:t>80</a:t>
            </a:fld>
            <a:endParaRPr lang="es-ES" altLang="es-CO"/>
          </a:p>
        </p:txBody>
      </p:sp>
    </p:spTree>
    <p:extLst>
      <p:ext uri="{BB962C8B-B14F-4D97-AF65-F5344CB8AC3E}">
        <p14:creationId xmlns:p14="http://schemas.microsoft.com/office/powerpoint/2010/main" val="22937147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5AD9E91-96EF-A34A-B458-06138621F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624"/>
            <a:ext cx="9144000" cy="6675929"/>
          </a:xfrm>
          <a:prstGeom prst="rect">
            <a:avLst/>
          </a:prstGeom>
          <a:ln>
            <a:noFill/>
          </a:ln>
        </p:spPr>
      </p:pic>
      <p:sp>
        <p:nvSpPr>
          <p:cNvPr id="2" name="Marcador de número de diapositiva 1">
            <a:extLst>
              <a:ext uri="{FF2B5EF4-FFF2-40B4-BE49-F238E27FC236}">
                <a16:creationId xmlns:a16="http://schemas.microsoft.com/office/drawing/2014/main" id="{4FA9B9C9-6FBF-DB43-8AD1-DD04ED278AE1}"/>
              </a:ext>
            </a:extLst>
          </p:cNvPr>
          <p:cNvSpPr>
            <a:spLocks noGrp="1"/>
          </p:cNvSpPr>
          <p:nvPr>
            <p:ph type="sldNum" sz="quarter" idx="10"/>
          </p:nvPr>
        </p:nvSpPr>
        <p:spPr/>
        <p:txBody>
          <a:bodyPr/>
          <a:lstStyle/>
          <a:p>
            <a:pPr>
              <a:defRPr/>
            </a:pPr>
            <a:fld id="{2A1B84A5-2BDB-264B-9781-B1A7ED558291}" type="slidenum">
              <a:rPr lang="es-ES" altLang="es-CO" smtClean="0"/>
              <a:pPr>
                <a:defRPr/>
              </a:pPr>
              <a:t>81</a:t>
            </a:fld>
            <a:endParaRPr lang="es-ES" altLang="es-CO" dirty="0"/>
          </a:p>
        </p:txBody>
      </p:sp>
    </p:spTree>
    <p:extLst>
      <p:ext uri="{BB962C8B-B14F-4D97-AF65-F5344CB8AC3E}">
        <p14:creationId xmlns:p14="http://schemas.microsoft.com/office/powerpoint/2010/main" val="39275121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8075C2E-4216-9A42-9CB5-CBF5CF7F3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35"/>
            <a:ext cx="9144000" cy="6675929"/>
          </a:xfrm>
          <a:prstGeom prst="rect">
            <a:avLst/>
          </a:prstGeom>
          <a:ln>
            <a:noFill/>
          </a:ln>
        </p:spPr>
      </p:pic>
      <p:sp>
        <p:nvSpPr>
          <p:cNvPr id="2" name="Marcador de número de diapositiva 1">
            <a:extLst>
              <a:ext uri="{FF2B5EF4-FFF2-40B4-BE49-F238E27FC236}">
                <a16:creationId xmlns:a16="http://schemas.microsoft.com/office/drawing/2014/main" id="{1DE64EA9-B7F3-0441-A718-9535DA276498}"/>
              </a:ext>
            </a:extLst>
          </p:cNvPr>
          <p:cNvSpPr>
            <a:spLocks noGrp="1"/>
          </p:cNvSpPr>
          <p:nvPr>
            <p:ph type="sldNum" sz="quarter" idx="10"/>
          </p:nvPr>
        </p:nvSpPr>
        <p:spPr/>
        <p:txBody>
          <a:bodyPr/>
          <a:lstStyle/>
          <a:p>
            <a:pPr>
              <a:defRPr/>
            </a:pPr>
            <a:fld id="{2A1B84A5-2BDB-264B-9781-B1A7ED558291}" type="slidenum">
              <a:rPr lang="es-ES" altLang="es-CO" smtClean="0"/>
              <a:pPr>
                <a:defRPr/>
              </a:pPr>
              <a:t>82</a:t>
            </a:fld>
            <a:endParaRPr lang="es-ES" altLang="es-CO"/>
          </a:p>
        </p:txBody>
      </p:sp>
    </p:spTree>
    <p:extLst>
      <p:ext uri="{BB962C8B-B14F-4D97-AF65-F5344CB8AC3E}">
        <p14:creationId xmlns:p14="http://schemas.microsoft.com/office/powerpoint/2010/main" val="727058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1B513-872D-4548-B264-62AA39EEFD6F}"/>
              </a:ext>
            </a:extLst>
          </p:cNvPr>
          <p:cNvSpPr>
            <a:spLocks noGrp="1"/>
          </p:cNvSpPr>
          <p:nvPr>
            <p:ph type="title"/>
          </p:nvPr>
        </p:nvSpPr>
        <p:spPr/>
        <p:txBody>
          <a:bodyPr/>
          <a:lstStyle/>
          <a:p>
            <a:r>
              <a:rPr lang="es-CO" dirty="0" err="1"/>
              <a:t>Some</a:t>
            </a:r>
            <a:r>
              <a:rPr lang="es-CO" dirty="0"/>
              <a:t> </a:t>
            </a:r>
            <a:r>
              <a:rPr lang="es-CO" dirty="0" err="1"/>
              <a:t>Other</a:t>
            </a:r>
            <a:r>
              <a:rPr lang="es-CO" dirty="0"/>
              <a:t> </a:t>
            </a:r>
            <a:r>
              <a:rPr lang="es-CO" dirty="0" err="1"/>
              <a:t>References</a:t>
            </a:r>
            <a:r>
              <a:rPr lang="es-CO" dirty="0"/>
              <a:t>…</a:t>
            </a:r>
          </a:p>
        </p:txBody>
      </p:sp>
      <p:sp>
        <p:nvSpPr>
          <p:cNvPr id="3" name="Marcador de contenido 2">
            <a:extLst>
              <a:ext uri="{FF2B5EF4-FFF2-40B4-BE49-F238E27FC236}">
                <a16:creationId xmlns:a16="http://schemas.microsoft.com/office/drawing/2014/main" id="{2DCED084-AFCD-014B-A17D-608CAA68BA33}"/>
              </a:ext>
            </a:extLst>
          </p:cNvPr>
          <p:cNvSpPr>
            <a:spLocks noGrp="1"/>
          </p:cNvSpPr>
          <p:nvPr>
            <p:ph idx="1"/>
          </p:nvPr>
        </p:nvSpPr>
        <p:spPr/>
        <p:txBody>
          <a:bodyPr/>
          <a:lstStyle/>
          <a:p>
            <a:r>
              <a:rPr lang="es-CO" sz="2200" dirty="0" err="1"/>
              <a:t>J.Martinez-Piazuelo</a:t>
            </a:r>
            <a:r>
              <a:rPr lang="es-CO" sz="2200" dirty="0"/>
              <a:t>, NQS, </a:t>
            </a:r>
            <a:r>
              <a:rPr lang="es-CO" sz="2200" dirty="0" err="1"/>
              <a:t>C.Ocampo-Martinez</a:t>
            </a:r>
            <a:r>
              <a:rPr lang="es-CO" sz="2200" dirty="0"/>
              <a:t>, Nash </a:t>
            </a:r>
            <a:r>
              <a:rPr lang="es-CO" sz="2200" dirty="0" err="1"/>
              <a:t>equilibrium</a:t>
            </a:r>
            <a:r>
              <a:rPr lang="es-CO" sz="2200" dirty="0"/>
              <a:t> </a:t>
            </a:r>
            <a:r>
              <a:rPr lang="es-CO" sz="2200" dirty="0" err="1"/>
              <a:t>seeking</a:t>
            </a:r>
            <a:r>
              <a:rPr lang="es-CO" sz="2200" dirty="0"/>
              <a:t> in full-</a:t>
            </a:r>
            <a:r>
              <a:rPr lang="es-CO" sz="2200" dirty="0" err="1"/>
              <a:t>potential</a:t>
            </a:r>
            <a:r>
              <a:rPr lang="es-CO" sz="2200" dirty="0"/>
              <a:t> </a:t>
            </a:r>
            <a:r>
              <a:rPr lang="es-CO" sz="2200" dirty="0" err="1"/>
              <a:t>population</a:t>
            </a:r>
            <a:r>
              <a:rPr lang="es-CO" sz="2200" dirty="0"/>
              <a:t> </a:t>
            </a:r>
            <a:r>
              <a:rPr lang="es-CO" sz="2200" dirty="0" err="1"/>
              <a:t>games</a:t>
            </a:r>
            <a:r>
              <a:rPr lang="es-CO" sz="2200" dirty="0"/>
              <a:t> </a:t>
            </a:r>
            <a:r>
              <a:rPr lang="es-CO" sz="2200" dirty="0" err="1"/>
              <a:t>under</a:t>
            </a:r>
            <a:r>
              <a:rPr lang="es-CO" sz="2200" dirty="0"/>
              <a:t> </a:t>
            </a:r>
            <a:r>
              <a:rPr lang="es-CO" sz="2200" dirty="0" err="1"/>
              <a:t>capacity</a:t>
            </a:r>
            <a:r>
              <a:rPr lang="es-CO" sz="2200" dirty="0"/>
              <a:t> and </a:t>
            </a:r>
            <a:r>
              <a:rPr lang="es-CO" sz="2200" dirty="0" err="1"/>
              <a:t>migration</a:t>
            </a:r>
            <a:r>
              <a:rPr lang="es-CO" sz="2200" dirty="0"/>
              <a:t> </a:t>
            </a:r>
            <a:r>
              <a:rPr lang="es-CO" sz="2200" dirty="0" err="1"/>
              <a:t>constraints</a:t>
            </a:r>
            <a:r>
              <a:rPr lang="es-CO" sz="2200" dirty="0"/>
              <a:t>, </a:t>
            </a:r>
            <a:r>
              <a:rPr lang="es-CO" sz="2200" dirty="0" err="1"/>
              <a:t>Automatica</a:t>
            </a:r>
            <a:r>
              <a:rPr lang="es-CO" sz="2200" dirty="0"/>
              <a:t>, 2022</a:t>
            </a:r>
          </a:p>
          <a:p>
            <a:r>
              <a:rPr lang="es-CO" sz="2200" dirty="0" err="1"/>
              <a:t>J.Martinez-Piazuelo</a:t>
            </a:r>
            <a:r>
              <a:rPr lang="es-CO" sz="2200" dirty="0"/>
              <a:t>, NQS, </a:t>
            </a:r>
            <a:r>
              <a:rPr lang="es-CO" sz="2200" dirty="0" err="1"/>
              <a:t>C.Ocampo-Martinez</a:t>
            </a:r>
            <a:r>
              <a:rPr lang="es-CO" sz="2200" dirty="0"/>
              <a:t>, A </a:t>
            </a:r>
            <a:r>
              <a:rPr lang="es-CO" sz="2200" dirty="0" err="1"/>
              <a:t>payoff</a:t>
            </a:r>
            <a:r>
              <a:rPr lang="es-CO" sz="2200" dirty="0"/>
              <a:t> </a:t>
            </a:r>
            <a:r>
              <a:rPr lang="es-CO" sz="2200" dirty="0" err="1"/>
              <a:t>dynamics</a:t>
            </a:r>
            <a:r>
              <a:rPr lang="es-CO" sz="2200" dirty="0"/>
              <a:t> </a:t>
            </a:r>
            <a:r>
              <a:rPr lang="es-CO" sz="2200" dirty="0" err="1"/>
              <a:t>model</a:t>
            </a:r>
            <a:r>
              <a:rPr lang="es-CO" sz="2200" dirty="0"/>
              <a:t> </a:t>
            </a:r>
            <a:r>
              <a:rPr lang="es-CO" sz="2200" dirty="0" err="1"/>
              <a:t>for</a:t>
            </a:r>
            <a:r>
              <a:rPr lang="es-CO" sz="2200" dirty="0"/>
              <a:t> </a:t>
            </a:r>
            <a:r>
              <a:rPr lang="es-CO" sz="2200" dirty="0" err="1"/>
              <a:t>generalized</a:t>
            </a:r>
            <a:r>
              <a:rPr lang="es-CO" sz="2200" dirty="0"/>
              <a:t> Nash </a:t>
            </a:r>
            <a:r>
              <a:rPr lang="es-CO" sz="2200" dirty="0" err="1"/>
              <a:t>equilibrium</a:t>
            </a:r>
            <a:r>
              <a:rPr lang="es-CO" sz="2200" dirty="0"/>
              <a:t> </a:t>
            </a:r>
            <a:r>
              <a:rPr lang="es-CO" sz="2200" dirty="0" err="1"/>
              <a:t>seeking</a:t>
            </a:r>
            <a:r>
              <a:rPr lang="es-CO" sz="2200" dirty="0"/>
              <a:t> in </a:t>
            </a:r>
            <a:r>
              <a:rPr lang="es-CO" sz="2200" dirty="0" err="1"/>
              <a:t>population</a:t>
            </a:r>
            <a:r>
              <a:rPr lang="es-CO" sz="2200" dirty="0"/>
              <a:t> </a:t>
            </a:r>
            <a:r>
              <a:rPr lang="es-CO" sz="2200" dirty="0" err="1"/>
              <a:t>games</a:t>
            </a:r>
            <a:r>
              <a:rPr lang="es-CO" sz="2200" dirty="0"/>
              <a:t> , </a:t>
            </a:r>
            <a:r>
              <a:rPr lang="es-CO" sz="2200" dirty="0" err="1"/>
              <a:t>Automatica</a:t>
            </a:r>
            <a:r>
              <a:rPr lang="es-CO" sz="2200" dirty="0"/>
              <a:t>, 2022</a:t>
            </a:r>
          </a:p>
          <a:p>
            <a:r>
              <a:rPr lang="es-CO" sz="2200" dirty="0" err="1"/>
              <a:t>J.Martinez-Piazuelo</a:t>
            </a:r>
            <a:r>
              <a:rPr lang="es-CO" sz="2200" dirty="0"/>
              <a:t>, NQS, </a:t>
            </a:r>
            <a:r>
              <a:rPr lang="es-CO" sz="2200" dirty="0" err="1"/>
              <a:t>C.Ocampo-Martinez</a:t>
            </a:r>
            <a:r>
              <a:rPr lang="es-CO" sz="2200" dirty="0"/>
              <a:t>, </a:t>
            </a:r>
            <a:r>
              <a:rPr lang="es-CO" sz="2200" dirty="0" err="1"/>
              <a:t>Decentralized</a:t>
            </a:r>
            <a:r>
              <a:rPr lang="es-CO" sz="2200" dirty="0"/>
              <a:t> </a:t>
            </a:r>
            <a:r>
              <a:rPr lang="es-CO" sz="2200" dirty="0" err="1"/>
              <a:t>Charging</a:t>
            </a:r>
            <a:r>
              <a:rPr lang="es-CO" sz="2200" dirty="0"/>
              <a:t> </a:t>
            </a:r>
            <a:r>
              <a:rPr lang="es-CO" sz="2200" dirty="0" err="1"/>
              <a:t>Coordination</a:t>
            </a:r>
            <a:r>
              <a:rPr lang="es-CO" sz="2200" dirty="0"/>
              <a:t> of Electric </a:t>
            </a:r>
            <a:r>
              <a:rPr lang="es-CO" sz="2200" dirty="0" err="1"/>
              <a:t>Vehicles</a:t>
            </a:r>
            <a:r>
              <a:rPr lang="es-CO" sz="2200" dirty="0"/>
              <a:t> </a:t>
            </a:r>
            <a:r>
              <a:rPr lang="es-CO" sz="2200" dirty="0" err="1"/>
              <a:t>under</a:t>
            </a:r>
            <a:r>
              <a:rPr lang="es-CO" sz="2200" dirty="0"/>
              <a:t> </a:t>
            </a:r>
            <a:r>
              <a:rPr lang="es-CO" sz="2200" dirty="0" err="1"/>
              <a:t>Feeder</a:t>
            </a:r>
            <a:r>
              <a:rPr lang="es-CO" sz="2200" dirty="0"/>
              <a:t> </a:t>
            </a:r>
            <a:r>
              <a:rPr lang="es-CO" sz="2200" dirty="0" err="1"/>
              <a:t>Capacity</a:t>
            </a:r>
            <a:r>
              <a:rPr lang="es-CO" sz="2200" dirty="0"/>
              <a:t> </a:t>
            </a:r>
            <a:r>
              <a:rPr lang="es-CO" sz="2200" dirty="0" err="1"/>
              <a:t>Constraints</a:t>
            </a:r>
            <a:r>
              <a:rPr lang="es-CO" sz="2200" dirty="0"/>
              <a:t>, IEEE </a:t>
            </a:r>
            <a:r>
              <a:rPr lang="es-CO" sz="2200" dirty="0" err="1"/>
              <a:t>Transactions</a:t>
            </a:r>
            <a:r>
              <a:rPr lang="es-CO" sz="2200" dirty="0"/>
              <a:t> </a:t>
            </a:r>
            <a:r>
              <a:rPr lang="es-CO" sz="2200" dirty="0" err="1"/>
              <a:t>on</a:t>
            </a:r>
            <a:r>
              <a:rPr lang="es-CO" sz="2200" dirty="0"/>
              <a:t> Control of Network </a:t>
            </a:r>
            <a:r>
              <a:rPr lang="es-CO" sz="2200" dirty="0" err="1"/>
              <a:t>Systems</a:t>
            </a:r>
            <a:r>
              <a:rPr lang="es-CO" sz="2200" dirty="0"/>
              <a:t>, 2022</a:t>
            </a:r>
          </a:p>
          <a:p>
            <a:endParaRPr lang="es-CO" sz="2200" dirty="0"/>
          </a:p>
        </p:txBody>
      </p:sp>
      <p:sp>
        <p:nvSpPr>
          <p:cNvPr id="4" name="Marcador de número de diapositiva 3">
            <a:extLst>
              <a:ext uri="{FF2B5EF4-FFF2-40B4-BE49-F238E27FC236}">
                <a16:creationId xmlns:a16="http://schemas.microsoft.com/office/drawing/2014/main" id="{3D9BEB4C-AC4D-B546-A2F3-AAA5EB5AF62D}"/>
              </a:ext>
            </a:extLst>
          </p:cNvPr>
          <p:cNvSpPr>
            <a:spLocks noGrp="1"/>
          </p:cNvSpPr>
          <p:nvPr>
            <p:ph type="sldNum" sz="quarter" idx="10"/>
          </p:nvPr>
        </p:nvSpPr>
        <p:spPr/>
        <p:txBody>
          <a:bodyPr/>
          <a:lstStyle/>
          <a:p>
            <a:pPr>
              <a:defRPr/>
            </a:pPr>
            <a:fld id="{D0A6C522-BF37-9A46-8AC9-14C4D759392B}" type="slidenum">
              <a:rPr lang="es-ES" altLang="es-CO" smtClean="0"/>
              <a:pPr>
                <a:defRPr/>
              </a:pPr>
              <a:t>83</a:t>
            </a:fld>
            <a:endParaRPr lang="es-ES" altLang="es-CO"/>
          </a:p>
        </p:txBody>
      </p:sp>
    </p:spTree>
    <p:extLst>
      <p:ext uri="{BB962C8B-B14F-4D97-AF65-F5344CB8AC3E}">
        <p14:creationId xmlns:p14="http://schemas.microsoft.com/office/powerpoint/2010/main" val="3831313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G_4185.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42006" y="3036905"/>
            <a:ext cx="5401994" cy="2971097"/>
          </a:xfrm>
          <a:prstGeom prst="rect">
            <a:avLst/>
          </a:prstGeom>
        </p:spPr>
      </p:pic>
      <p:sp>
        <p:nvSpPr>
          <p:cNvPr id="6" name="Título 5">
            <a:extLst>
              <a:ext uri="{FF2B5EF4-FFF2-40B4-BE49-F238E27FC236}">
                <a16:creationId xmlns:a16="http://schemas.microsoft.com/office/drawing/2014/main" id="{4C1CAE2C-CAFC-EC43-992F-F2EF9D47FFA5}"/>
              </a:ext>
            </a:extLst>
          </p:cNvPr>
          <p:cNvSpPr>
            <a:spLocks noGrp="1"/>
          </p:cNvSpPr>
          <p:nvPr>
            <p:ph type="title"/>
          </p:nvPr>
        </p:nvSpPr>
        <p:spPr>
          <a:xfrm>
            <a:off x="457200" y="274638"/>
            <a:ext cx="8229600" cy="607483"/>
          </a:xfrm>
        </p:spPr>
        <p:txBody>
          <a:bodyPr/>
          <a:lstStyle/>
          <a:p>
            <a:r>
              <a:rPr lang="es-CO" sz="3200" dirty="0" err="1"/>
              <a:t>Other</a:t>
            </a:r>
            <a:r>
              <a:rPr lang="es-CO" sz="3200" dirty="0"/>
              <a:t> </a:t>
            </a:r>
            <a:r>
              <a:rPr lang="es-CO" sz="3200" dirty="0" err="1"/>
              <a:t>Applications</a:t>
            </a:r>
            <a:r>
              <a:rPr lang="es-CO" sz="3200" dirty="0"/>
              <a:t>…</a:t>
            </a:r>
          </a:p>
        </p:txBody>
      </p:sp>
      <p:sp>
        <p:nvSpPr>
          <p:cNvPr id="4" name="Marcador de número de diapositiva 3">
            <a:extLst>
              <a:ext uri="{FF2B5EF4-FFF2-40B4-BE49-F238E27FC236}">
                <a16:creationId xmlns:a16="http://schemas.microsoft.com/office/drawing/2014/main" id="{B0ED6B84-08F9-1841-85E3-E238F470E593}"/>
              </a:ext>
            </a:extLst>
          </p:cNvPr>
          <p:cNvSpPr>
            <a:spLocks noGrp="1"/>
          </p:cNvSpPr>
          <p:nvPr>
            <p:ph type="sldNum" sz="quarter" idx="10"/>
          </p:nvPr>
        </p:nvSpPr>
        <p:spPr/>
        <p:txBody>
          <a:bodyPr/>
          <a:lstStyle/>
          <a:p>
            <a:pPr>
              <a:defRPr/>
            </a:pPr>
            <a:fld id="{1D08CFB9-7E6C-46D9-9979-AED37D6576CB}" type="slidenum">
              <a:rPr lang="es-ES" smtClean="0"/>
              <a:pPr>
                <a:defRPr/>
              </a:pPr>
              <a:t>84</a:t>
            </a:fld>
            <a:endParaRPr lang="es-ES"/>
          </a:p>
        </p:txBody>
      </p:sp>
      <p:sp>
        <p:nvSpPr>
          <p:cNvPr id="5" name="CuadroTexto 4">
            <a:extLst>
              <a:ext uri="{FF2B5EF4-FFF2-40B4-BE49-F238E27FC236}">
                <a16:creationId xmlns:a16="http://schemas.microsoft.com/office/drawing/2014/main" id="{43492F3B-CD85-3F44-9C1B-C18504A95DD5}"/>
              </a:ext>
            </a:extLst>
          </p:cNvPr>
          <p:cNvSpPr txBox="1"/>
          <p:nvPr/>
        </p:nvSpPr>
        <p:spPr>
          <a:xfrm>
            <a:off x="1475656" y="6239053"/>
            <a:ext cx="6840760" cy="646331"/>
          </a:xfrm>
          <a:prstGeom prst="rect">
            <a:avLst/>
          </a:prstGeom>
          <a:noFill/>
        </p:spPr>
        <p:txBody>
          <a:bodyPr wrap="square" rtlCol="0">
            <a:spAutoFit/>
          </a:bodyPr>
          <a:lstStyle/>
          <a:p>
            <a:r>
              <a:rPr lang="es-CO" sz="900" dirty="0"/>
              <a:t>J. </a:t>
            </a:r>
            <a:r>
              <a:rPr lang="es-CO" sz="900" dirty="0" err="1"/>
              <a:t>Martinez-Piazuelo</a:t>
            </a:r>
            <a:r>
              <a:rPr lang="es-CO" sz="900" dirty="0"/>
              <a:t>, G. </a:t>
            </a:r>
            <a:r>
              <a:rPr lang="es-CO" sz="900" dirty="0" err="1"/>
              <a:t>Diaz-Garcia</a:t>
            </a:r>
            <a:r>
              <a:rPr lang="es-CO" sz="900" dirty="0"/>
              <a:t>, </a:t>
            </a:r>
            <a:r>
              <a:rPr lang="es-CO" sz="900" b="1" dirty="0"/>
              <a:t>NQS</a:t>
            </a:r>
            <a:r>
              <a:rPr lang="es-CO" sz="900" dirty="0"/>
              <a:t>, and L. F. Giraldo. </a:t>
            </a:r>
            <a:r>
              <a:rPr lang="es-CO" sz="900" dirty="0" err="1"/>
              <a:t>Discrete</a:t>
            </a:r>
            <a:r>
              <a:rPr lang="es-CO" sz="900" dirty="0"/>
              <a:t>-time </a:t>
            </a:r>
            <a:r>
              <a:rPr lang="es-CO" sz="900" dirty="0" err="1"/>
              <a:t>Distributed</a:t>
            </a:r>
            <a:r>
              <a:rPr lang="es-CO" sz="900" dirty="0"/>
              <a:t> </a:t>
            </a:r>
            <a:r>
              <a:rPr lang="es-CO" sz="900" dirty="0" err="1"/>
              <a:t>Population</a:t>
            </a:r>
            <a:r>
              <a:rPr lang="es-CO" sz="900" dirty="0"/>
              <a:t> Dynamics </a:t>
            </a:r>
            <a:r>
              <a:rPr lang="es-CO" sz="900" dirty="0" err="1"/>
              <a:t>For</a:t>
            </a:r>
            <a:r>
              <a:rPr lang="es-CO" sz="900" dirty="0"/>
              <a:t> </a:t>
            </a:r>
            <a:r>
              <a:rPr lang="es-CO" sz="900" dirty="0" err="1"/>
              <a:t>Optimization</a:t>
            </a:r>
            <a:r>
              <a:rPr lang="es-CO" sz="900" dirty="0"/>
              <a:t> and Control. IEEE </a:t>
            </a:r>
            <a:r>
              <a:rPr lang="es-CO" sz="900" dirty="0" err="1"/>
              <a:t>Transactions</a:t>
            </a:r>
            <a:r>
              <a:rPr lang="es-CO" sz="900" dirty="0"/>
              <a:t> </a:t>
            </a:r>
            <a:r>
              <a:rPr lang="es-CO" sz="900" dirty="0" err="1"/>
              <a:t>on</a:t>
            </a:r>
            <a:r>
              <a:rPr lang="es-CO" sz="900" dirty="0"/>
              <a:t> </a:t>
            </a:r>
            <a:r>
              <a:rPr lang="es-CO" sz="900" dirty="0" err="1"/>
              <a:t>Systems</a:t>
            </a:r>
            <a:r>
              <a:rPr lang="es-CO" sz="900" dirty="0"/>
              <a:t> </a:t>
            </a:r>
            <a:r>
              <a:rPr lang="es-CO" sz="900" dirty="0" err="1"/>
              <a:t>Man</a:t>
            </a:r>
            <a:r>
              <a:rPr lang="es-CO" sz="900" dirty="0"/>
              <a:t> and </a:t>
            </a:r>
            <a:r>
              <a:rPr lang="es-CO" sz="900" dirty="0" err="1"/>
              <a:t>Cybernetics</a:t>
            </a:r>
            <a:r>
              <a:rPr lang="es-CO" sz="900" dirty="0"/>
              <a:t>, 2022.</a:t>
            </a:r>
          </a:p>
          <a:p>
            <a:r>
              <a:rPr lang="es-CO" sz="900" dirty="0"/>
              <a:t>J. Barreiro-Gomez, I. Mas, J. I. Giribet, P. Moreno, C. Ocampo-Martinez, R. Sánchez-Peña, </a:t>
            </a:r>
            <a:r>
              <a:rPr lang="es-CO" sz="900" b="1" dirty="0"/>
              <a:t>NQS</a:t>
            </a:r>
            <a:r>
              <a:rPr lang="es-CO" sz="900" dirty="0"/>
              <a:t>, </a:t>
            </a:r>
            <a:r>
              <a:rPr lang="es-CO" sz="900" dirty="0" err="1"/>
              <a:t>Distributed</a:t>
            </a:r>
            <a:r>
              <a:rPr lang="es-CO" sz="900" dirty="0"/>
              <a:t> Data-Driven UAV Formation Control Via Evolutionary Games: Experimental Results, </a:t>
            </a:r>
            <a:r>
              <a:rPr lang="es-CO" sz="900" dirty="0" err="1"/>
              <a:t>Journal</a:t>
            </a:r>
            <a:r>
              <a:rPr lang="es-CO" sz="900" dirty="0"/>
              <a:t> of </a:t>
            </a:r>
            <a:r>
              <a:rPr lang="es-CO" sz="900" dirty="0" err="1"/>
              <a:t>the</a:t>
            </a:r>
            <a:r>
              <a:rPr lang="es-CO" sz="900" dirty="0"/>
              <a:t> Franklin </a:t>
            </a:r>
            <a:r>
              <a:rPr lang="es-CO" sz="900" dirty="0" err="1"/>
              <a:t>Institute</a:t>
            </a:r>
            <a:r>
              <a:rPr lang="es-CO" sz="900" dirty="0"/>
              <a:t>, 2021</a:t>
            </a:r>
          </a:p>
        </p:txBody>
      </p:sp>
      <p:pic>
        <p:nvPicPr>
          <p:cNvPr id="8" name="video_juan_pablo">
            <a:hlinkClick r:id="" action="ppaction://media"/>
            <a:extLst>
              <a:ext uri="{FF2B5EF4-FFF2-40B4-BE49-F238E27FC236}">
                <a16:creationId xmlns:a16="http://schemas.microsoft.com/office/drawing/2014/main" id="{5AC6B8FF-4C48-8D4A-975B-D429AA2852B8}"/>
              </a:ext>
            </a:extLst>
          </p:cNvPr>
          <p:cNvPicPr>
            <a:picLocks noChangeAspect="1"/>
          </p:cNvPicPr>
          <p:nvPr>
            <a:videoFile r:link="rId3"/>
            <p:extLst>
              <p:ext uri="{DAA4B4D4-6D71-4841-9C94-3DE7FCFB9230}">
                <p14:media xmlns:p14="http://schemas.microsoft.com/office/powerpoint/2010/main" r:embed="rId4">
                  <p14:trim st="60000"/>
                </p14:media>
              </p:ext>
            </p:extLst>
          </p:nvPr>
        </p:nvPicPr>
        <p:blipFill>
          <a:blip r:embed="rId8"/>
          <a:stretch>
            <a:fillRect/>
          </a:stretch>
        </p:blipFill>
        <p:spPr>
          <a:xfrm>
            <a:off x="179513" y="936158"/>
            <a:ext cx="4536504" cy="3402378"/>
          </a:xfrm>
          <a:prstGeom prst="rect">
            <a:avLst/>
          </a:prstGeom>
        </p:spPr>
      </p:pic>
    </p:spTree>
    <p:extLst>
      <p:ext uri="{BB962C8B-B14F-4D97-AF65-F5344CB8AC3E}">
        <p14:creationId xmlns:p14="http://schemas.microsoft.com/office/powerpoint/2010/main" val="87692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00" fill="hold"/>
                                        <p:tgtEl>
                                          <p:spTgt spid="3"/>
                                        </p:tgtEl>
                                      </p:cBhvr>
                                    </p:cmd>
                                  </p:childTnLst>
                                </p:cTn>
                              </p:par>
                            </p:childTnLst>
                          </p:cTn>
                        </p:par>
                        <p:par>
                          <p:cTn id="7" fill="hold">
                            <p:stCondLst>
                              <p:cond delay="23000"/>
                            </p:stCondLst>
                            <p:childTnLst>
                              <p:par>
                                <p:cTn id="8" presetID="1" presetClass="mediacall" presetSubtype="0" fill="hold" nodeType="afterEffect">
                                  <p:stCondLst>
                                    <p:cond delay="0"/>
                                  </p:stCondLst>
                                  <p:childTnLst>
                                    <p:cmd type="call" cmd="playFrom(0.0)">
                                      <p:cBhvr>
                                        <p:cTn id="9" dur="8602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repeatCount="indefinite" fill="hold" display="0">
                  <p:stCondLst>
                    <p:cond delay="indefinite"/>
                  </p:stCondLst>
                </p:cTn>
                <p:tgtEl>
                  <p:spTgt spid="8"/>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99CD597-597F-A645-8D46-9071FD270DCC}"/>
              </a:ext>
            </a:extLst>
          </p:cNvPr>
          <p:cNvSpPr>
            <a:spLocks noGrp="1"/>
          </p:cNvSpPr>
          <p:nvPr>
            <p:ph type="sldNum" sz="quarter" idx="10"/>
          </p:nvPr>
        </p:nvSpPr>
        <p:spPr/>
        <p:txBody>
          <a:bodyPr/>
          <a:lstStyle/>
          <a:p>
            <a:pPr>
              <a:defRPr/>
            </a:pPr>
            <a:fld id="{63D7AD57-957E-403C-BB14-DFD2F49FB373}" type="slidenum">
              <a:rPr lang="es-ES" smtClean="0">
                <a:solidFill>
                  <a:srgbClr val="000000"/>
                </a:solidFill>
              </a:rPr>
              <a:pPr>
                <a:defRPr/>
              </a:pPr>
              <a:t>85</a:t>
            </a:fld>
            <a:endParaRPr lang="es-ES">
              <a:solidFill>
                <a:srgbClr val="000000"/>
              </a:solidFill>
            </a:endParaRPr>
          </a:p>
        </p:txBody>
      </p:sp>
      <p:sp>
        <p:nvSpPr>
          <p:cNvPr id="8" name="CuadroTexto 4">
            <a:extLst>
              <a:ext uri="{FF2B5EF4-FFF2-40B4-BE49-F238E27FC236}">
                <a16:creationId xmlns:a16="http://schemas.microsoft.com/office/drawing/2014/main" id="{7FAFBE26-4B83-524E-9340-62308AB273CA}"/>
              </a:ext>
            </a:extLst>
          </p:cNvPr>
          <p:cNvSpPr txBox="1"/>
          <p:nvPr/>
        </p:nvSpPr>
        <p:spPr>
          <a:xfrm>
            <a:off x="1547664" y="6237312"/>
            <a:ext cx="6840760" cy="600164"/>
          </a:xfrm>
          <a:prstGeom prst="rect">
            <a:avLst/>
          </a:prstGeom>
          <a:noFill/>
        </p:spPr>
        <p:txBody>
          <a:bodyPr wrap="square" rtlCol="0">
            <a:spAutoFit/>
          </a:bodyPr>
          <a:lstStyle/>
          <a:p>
            <a:r>
              <a:rPr lang="es-CO" sz="1100" dirty="0"/>
              <a:t>J. Martinez-Piazuelo, G. </a:t>
            </a:r>
            <a:r>
              <a:rPr lang="es-CO" sz="1100" dirty="0" err="1"/>
              <a:t>Diaz-Garcia</a:t>
            </a:r>
            <a:r>
              <a:rPr lang="es-CO" sz="1100" dirty="0"/>
              <a:t>, </a:t>
            </a:r>
            <a:r>
              <a:rPr lang="es-CO" sz="1100" b="1" dirty="0"/>
              <a:t>NQS</a:t>
            </a:r>
            <a:r>
              <a:rPr lang="es-CO" sz="1100" dirty="0"/>
              <a:t>, and L. F. Giraldo. Discrete-time Distributed Population Dynamics For Optimization and Control. IEEE Transactions on Systems Man and Cybernetics, 2022.</a:t>
            </a:r>
          </a:p>
          <a:p>
            <a:endParaRPr lang="es-CO" sz="1100" dirty="0"/>
          </a:p>
        </p:txBody>
      </p:sp>
      <p:sp>
        <p:nvSpPr>
          <p:cNvPr id="5" name="Marcador de contenido 2">
            <a:extLst>
              <a:ext uri="{FF2B5EF4-FFF2-40B4-BE49-F238E27FC236}">
                <a16:creationId xmlns:a16="http://schemas.microsoft.com/office/drawing/2014/main" id="{56078680-A4B0-9A40-9C50-7BC548EF2CC4}"/>
              </a:ext>
            </a:extLst>
          </p:cNvPr>
          <p:cNvSpPr>
            <a:spLocks noGrp="1"/>
          </p:cNvSpPr>
          <p:nvPr>
            <p:ph idx="1"/>
          </p:nvPr>
        </p:nvSpPr>
        <p:spPr>
          <a:xfrm>
            <a:off x="6012160" y="1240060"/>
            <a:ext cx="3024336" cy="4421188"/>
          </a:xfrm>
        </p:spPr>
        <p:txBody>
          <a:bodyPr/>
          <a:lstStyle/>
          <a:p>
            <a:r>
              <a:rPr lang="es-CO" altLang="es-CO" sz="1800" dirty="0" err="1">
                <a:latin typeface="Calibri" panose="020F0502020204030204" pitchFamily="34" charset="0"/>
                <a:cs typeface="Calibri" panose="020F0502020204030204" pitchFamily="34" charset="0"/>
              </a:rPr>
              <a:t>Population</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games</a:t>
            </a:r>
            <a:r>
              <a:rPr lang="es-CO" altLang="es-CO" sz="1800" dirty="0">
                <a:latin typeface="Calibri" panose="020F0502020204030204" pitchFamily="34" charset="0"/>
                <a:cs typeface="Calibri" panose="020F0502020204030204" pitchFamily="34" charset="0"/>
              </a:rPr>
              <a:t> and </a:t>
            </a:r>
            <a:r>
              <a:rPr lang="es-CO" altLang="es-CO" sz="1800" dirty="0" err="1">
                <a:latin typeface="Calibri" panose="020F0502020204030204" pitchFamily="34" charset="0"/>
                <a:cs typeface="Calibri" panose="020F0502020204030204" pitchFamily="34" charset="0"/>
              </a:rPr>
              <a:t>evolutionary</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dynamics</a:t>
            </a:r>
            <a:r>
              <a:rPr lang="es-CO" altLang="es-CO" sz="1800" dirty="0">
                <a:latin typeface="Calibri" panose="020F0502020204030204" pitchFamily="34" charset="0"/>
                <a:cs typeface="Calibri" panose="020F0502020204030204" pitchFamily="34" charset="0"/>
              </a:rPr>
              <a:t> are </a:t>
            </a:r>
            <a:r>
              <a:rPr lang="es-CO" altLang="es-CO" sz="1800" dirty="0" err="1">
                <a:latin typeface="Calibri" panose="020F0502020204030204" pitchFamily="34" charset="0"/>
                <a:cs typeface="Calibri" panose="020F0502020204030204" pitchFamily="34" charset="0"/>
              </a:rPr>
              <a:t>very</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useful</a:t>
            </a:r>
            <a:r>
              <a:rPr lang="es-CO" altLang="es-CO" sz="1800" dirty="0">
                <a:latin typeface="Calibri" panose="020F0502020204030204" pitchFamily="34" charset="0"/>
                <a:cs typeface="Calibri" panose="020F0502020204030204" pitchFamily="34" charset="0"/>
              </a:rPr>
              <a:t> to </a:t>
            </a:r>
            <a:r>
              <a:rPr lang="es-CO" altLang="es-CO" sz="1800" dirty="0" err="1">
                <a:latin typeface="Calibri" panose="020F0502020204030204" pitchFamily="34" charset="0"/>
                <a:cs typeface="Calibri" panose="020F0502020204030204" pitchFamily="34" charset="0"/>
              </a:rPr>
              <a:t>solve</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large-scale</a:t>
            </a:r>
            <a:r>
              <a:rPr lang="es-CO" altLang="es-CO" sz="1800" dirty="0">
                <a:latin typeface="Calibri" panose="020F0502020204030204" pitchFamily="34" charset="0"/>
                <a:cs typeface="Calibri" panose="020F0502020204030204" pitchFamily="34" charset="0"/>
              </a:rPr>
              <a:t> control </a:t>
            </a:r>
            <a:r>
              <a:rPr lang="es-CO" altLang="es-CO" sz="1800" dirty="0" err="1">
                <a:latin typeface="Calibri" panose="020F0502020204030204" pitchFamily="34" charset="0"/>
                <a:cs typeface="Calibri" panose="020F0502020204030204" pitchFamily="34" charset="0"/>
              </a:rPr>
              <a:t>systems</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problems</a:t>
            </a:r>
            <a:r>
              <a:rPr lang="es-CO" altLang="es-CO" sz="1800" dirty="0">
                <a:latin typeface="Calibri" panose="020F0502020204030204" pitchFamily="34" charset="0"/>
                <a:cs typeface="Calibri" panose="020F0502020204030204" pitchFamily="34" charset="0"/>
              </a:rPr>
              <a:t>. </a:t>
            </a:r>
          </a:p>
          <a:p>
            <a:r>
              <a:rPr lang="es-CO" altLang="es-CO" sz="1800" dirty="0" err="1">
                <a:latin typeface="Calibri" panose="020F0502020204030204" pitchFamily="34" charset="0"/>
                <a:cs typeface="Calibri" panose="020F0502020204030204" pitchFamily="34" charset="0"/>
              </a:rPr>
              <a:t>We</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have</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presented</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our</a:t>
            </a:r>
            <a:r>
              <a:rPr lang="es-CO" altLang="es-CO" sz="1800" dirty="0">
                <a:latin typeface="Calibri" panose="020F0502020204030204" pitchFamily="34" charset="0"/>
                <a:cs typeface="Calibri" panose="020F0502020204030204" pitchFamily="34" charset="0"/>
              </a:rPr>
              <a:t> general </a:t>
            </a:r>
            <a:r>
              <a:rPr lang="es-CO" altLang="es-CO" sz="1800" dirty="0" err="1">
                <a:latin typeface="Calibri" panose="020F0502020204030204" pitchFamily="34" charset="0"/>
                <a:cs typeface="Calibri" panose="020F0502020204030204" pitchFamily="34" charset="0"/>
              </a:rPr>
              <a:t>approach</a:t>
            </a:r>
            <a:r>
              <a:rPr lang="es-CO" altLang="es-CO" sz="1800" dirty="0">
                <a:latin typeface="Calibri" panose="020F0502020204030204" pitchFamily="34" charset="0"/>
                <a:cs typeface="Calibri" panose="020F0502020204030204" pitchFamily="34" charset="0"/>
              </a:rPr>
              <a:t>, and </a:t>
            </a:r>
            <a:r>
              <a:rPr lang="es-CO" altLang="es-CO" sz="1800" dirty="0" err="1">
                <a:latin typeface="Calibri" panose="020F0502020204030204" pitchFamily="34" charset="0"/>
                <a:cs typeface="Calibri" panose="020F0502020204030204" pitchFamily="34" charset="0"/>
              </a:rPr>
              <a:t>the</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methodology</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applied</a:t>
            </a:r>
            <a:r>
              <a:rPr lang="es-CO" altLang="es-CO" sz="1800" dirty="0">
                <a:latin typeface="Calibri" panose="020F0502020204030204" pitchFamily="34" charset="0"/>
                <a:cs typeface="Calibri" panose="020F0502020204030204" pitchFamily="34" charset="0"/>
              </a:rPr>
              <a:t> to </a:t>
            </a:r>
            <a:r>
              <a:rPr lang="es-CO" altLang="es-CO" sz="1800" dirty="0" err="1">
                <a:latin typeface="Calibri" panose="020F0502020204030204" pitchFamily="34" charset="0"/>
                <a:cs typeface="Calibri" panose="020F0502020204030204" pitchFamily="34" charset="0"/>
              </a:rPr>
              <a:t>address</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different</a:t>
            </a:r>
            <a:r>
              <a:rPr lang="es-CO" altLang="es-CO" sz="1800" dirty="0">
                <a:latin typeface="Calibri" panose="020F0502020204030204" pitchFamily="34" charset="0"/>
                <a:cs typeface="Calibri" panose="020F0502020204030204" pitchFamily="34" charset="0"/>
              </a:rPr>
              <a:t> </a:t>
            </a:r>
            <a:r>
              <a:rPr lang="es-CO" altLang="es-CO" sz="1800" dirty="0" err="1">
                <a:latin typeface="Calibri" panose="020F0502020204030204" pitchFamily="34" charset="0"/>
                <a:cs typeface="Calibri" panose="020F0502020204030204" pitchFamily="34" charset="0"/>
              </a:rPr>
              <a:t>type</a:t>
            </a:r>
            <a:r>
              <a:rPr lang="es-CO" altLang="es-CO" sz="1800" dirty="0">
                <a:latin typeface="Calibri" panose="020F0502020204030204" pitchFamily="34" charset="0"/>
                <a:cs typeface="Calibri" panose="020F0502020204030204" pitchFamily="34" charset="0"/>
              </a:rPr>
              <a:t> of </a:t>
            </a:r>
            <a:r>
              <a:rPr lang="es-CO" altLang="es-CO" sz="1800" dirty="0" err="1">
                <a:latin typeface="Calibri" panose="020F0502020204030204" pitchFamily="34" charset="0"/>
                <a:cs typeface="Calibri" panose="020F0502020204030204" pitchFamily="34" charset="0"/>
              </a:rPr>
              <a:t>problems</a:t>
            </a:r>
            <a:r>
              <a:rPr lang="es-CO" altLang="es-CO" sz="1800" dirty="0">
                <a:latin typeface="Calibri" panose="020F0502020204030204" pitchFamily="34" charset="0"/>
                <a:cs typeface="Calibri" panose="020F0502020204030204" pitchFamily="34" charset="0"/>
              </a:rPr>
              <a:t>.</a:t>
            </a:r>
          </a:p>
          <a:p>
            <a:r>
              <a:rPr lang="es-CO" sz="1800" dirty="0" err="1">
                <a:latin typeface="Calibri" panose="020F0502020204030204" pitchFamily="34" charset="0"/>
                <a:cs typeface="Calibri" panose="020F0502020204030204" pitchFamily="34" charset="0"/>
              </a:rPr>
              <a:t>There</a:t>
            </a:r>
            <a:r>
              <a:rPr lang="es-CO" sz="1800" dirty="0">
                <a:latin typeface="Calibri" panose="020F0502020204030204" pitchFamily="34" charset="0"/>
                <a:cs typeface="Calibri" panose="020F0502020204030204" pitchFamily="34" charset="0"/>
              </a:rPr>
              <a:t> are </a:t>
            </a:r>
            <a:r>
              <a:rPr lang="es-CO" sz="1800" dirty="0" err="1">
                <a:latin typeface="Calibri" panose="020F0502020204030204" pitchFamily="34" charset="0"/>
                <a:cs typeface="Calibri" panose="020F0502020204030204" pitchFamily="34" charset="0"/>
              </a:rPr>
              <a:t>several</a:t>
            </a:r>
            <a:r>
              <a:rPr lang="es-CO" sz="1800" dirty="0">
                <a:latin typeface="Calibri" panose="020F0502020204030204" pitchFamily="34" charset="0"/>
                <a:cs typeface="Calibri" panose="020F0502020204030204" pitchFamily="34" charset="0"/>
              </a:rPr>
              <a:t> open </a:t>
            </a:r>
            <a:r>
              <a:rPr lang="es-CO" sz="1800" dirty="0" err="1">
                <a:latin typeface="Calibri" panose="020F0502020204030204" pitchFamily="34" charset="0"/>
                <a:cs typeface="Calibri" panose="020F0502020204030204" pitchFamily="34" charset="0"/>
              </a:rPr>
              <a:t>problems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on</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dynamic</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resource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allocation</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where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this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type</a:t>
            </a:r>
            <a:r>
              <a:rPr lang="es-CO" sz="1800" dirty="0">
                <a:latin typeface="Calibri" panose="020F0502020204030204" pitchFamily="34" charset="0"/>
                <a:cs typeface="Calibri" panose="020F0502020204030204" pitchFamily="34" charset="0"/>
              </a:rPr>
              <a:t> of </a:t>
            </a:r>
            <a:r>
              <a:rPr lang="es-CO" sz="1800" dirty="0" err="1">
                <a:latin typeface="Calibri" panose="020F0502020204030204" pitchFamily="34" charset="0"/>
                <a:cs typeface="Calibri" panose="020F0502020204030204" pitchFamily="34" charset="0"/>
              </a:rPr>
              <a:t>strategies</a:t>
            </a:r>
            <a:r>
              <a:rPr lang="es-CO" sz="1800" dirty="0">
                <a:latin typeface="Calibri" panose="020F0502020204030204" pitchFamily="34" charset="0"/>
                <a:cs typeface="Calibri" panose="020F0502020204030204" pitchFamily="34" charset="0"/>
              </a:rPr>
              <a:t> can be </a:t>
            </a:r>
            <a:r>
              <a:rPr lang="es-CO" sz="1800" dirty="0" err="1">
                <a:latin typeface="Calibri" panose="020F0502020204030204" pitchFamily="34" charset="0"/>
                <a:cs typeface="Calibri" panose="020F0502020204030204" pitchFamily="34" charset="0"/>
              </a:rPr>
              <a:t>used</a:t>
            </a:r>
            <a:r>
              <a:rPr lang="es-CO" sz="1800" dirty="0">
                <a:latin typeface="Calibri" panose="020F0502020204030204" pitchFamily="34" charset="0"/>
                <a:cs typeface="Calibri" panose="020F0502020204030204" pitchFamily="34" charset="0"/>
              </a:rPr>
              <a:t>. </a:t>
            </a:r>
          </a:p>
        </p:txBody>
      </p:sp>
      <p:sp>
        <p:nvSpPr>
          <p:cNvPr id="6" name="Título 1">
            <a:extLst>
              <a:ext uri="{FF2B5EF4-FFF2-40B4-BE49-F238E27FC236}">
                <a16:creationId xmlns:a16="http://schemas.microsoft.com/office/drawing/2014/main" id="{9D2B2211-9A05-9C46-937B-85B5818DBCE0}"/>
              </a:ext>
            </a:extLst>
          </p:cNvPr>
          <p:cNvSpPr>
            <a:spLocks noGrp="1"/>
          </p:cNvSpPr>
          <p:nvPr>
            <p:ph type="title"/>
          </p:nvPr>
        </p:nvSpPr>
        <p:spPr>
          <a:xfrm>
            <a:off x="457200" y="274638"/>
            <a:ext cx="8229600" cy="1143000"/>
          </a:xfrm>
        </p:spPr>
        <p:txBody>
          <a:bodyPr/>
          <a:lstStyle/>
          <a:p>
            <a:r>
              <a:rPr lang="es-CO" dirty="0" err="1"/>
              <a:t>Conclusions</a:t>
            </a:r>
            <a:endParaRPr lang="es-CO" dirty="0"/>
          </a:p>
        </p:txBody>
      </p:sp>
      <p:pic>
        <p:nvPicPr>
          <p:cNvPr id="7" name="video">
            <a:hlinkClick r:id="" action="ppaction://media"/>
            <a:extLst>
              <a:ext uri="{FF2B5EF4-FFF2-40B4-BE49-F238E27FC236}">
                <a16:creationId xmlns:a16="http://schemas.microsoft.com/office/drawing/2014/main" id="{96FC347C-5AFF-E94C-95E6-4BDF07B423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 y="1628800"/>
            <a:ext cx="5410944" cy="4070930"/>
          </a:xfrm>
          <a:prstGeom prst="rect">
            <a:avLst/>
          </a:prstGeom>
        </p:spPr>
      </p:pic>
    </p:spTree>
    <p:extLst>
      <p:ext uri="{BB962C8B-B14F-4D97-AF65-F5344CB8AC3E}">
        <p14:creationId xmlns:p14="http://schemas.microsoft.com/office/powerpoint/2010/main" val="220080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328E865-0A44-2541-B5AB-FC35276B46DA}"/>
              </a:ext>
            </a:extLst>
          </p:cNvPr>
          <p:cNvPicPr>
            <a:picLocks noChangeAspect="1"/>
          </p:cNvPicPr>
          <p:nvPr/>
        </p:nvPicPr>
        <p:blipFill rotWithShape="1">
          <a:blip r:embed="rId3"/>
          <a:srcRect l="15333" t="21158" r="10667"/>
          <a:stretch/>
        </p:blipFill>
        <p:spPr>
          <a:xfrm>
            <a:off x="389466" y="1229301"/>
            <a:ext cx="1879601" cy="1121452"/>
          </a:xfrm>
          <a:prstGeom prst="rect">
            <a:avLst/>
          </a:prstGeom>
        </p:spPr>
      </p:pic>
      <p:pic>
        <p:nvPicPr>
          <p:cNvPr id="5" name="Imagen 4">
            <a:extLst>
              <a:ext uri="{FF2B5EF4-FFF2-40B4-BE49-F238E27FC236}">
                <a16:creationId xmlns:a16="http://schemas.microsoft.com/office/drawing/2014/main" id="{BBC2828E-C6CF-3246-9112-11DE7018E66F}"/>
              </a:ext>
            </a:extLst>
          </p:cNvPr>
          <p:cNvPicPr>
            <a:picLocks noChangeAspect="1"/>
          </p:cNvPicPr>
          <p:nvPr/>
        </p:nvPicPr>
        <p:blipFill>
          <a:blip r:embed="rId4"/>
          <a:stretch>
            <a:fillRect/>
          </a:stretch>
        </p:blipFill>
        <p:spPr>
          <a:xfrm>
            <a:off x="1506948" y="2030851"/>
            <a:ext cx="1490133" cy="1000518"/>
          </a:xfrm>
          <a:prstGeom prst="rect">
            <a:avLst/>
          </a:prstGeom>
        </p:spPr>
      </p:pic>
      <p:pic>
        <p:nvPicPr>
          <p:cNvPr id="6" name="Imagen 5">
            <a:extLst>
              <a:ext uri="{FF2B5EF4-FFF2-40B4-BE49-F238E27FC236}">
                <a16:creationId xmlns:a16="http://schemas.microsoft.com/office/drawing/2014/main" id="{A70DEA7E-F8E5-A84D-A7EA-0E3D6EDEC7DF}"/>
              </a:ext>
            </a:extLst>
          </p:cNvPr>
          <p:cNvPicPr>
            <a:picLocks noChangeAspect="1"/>
          </p:cNvPicPr>
          <p:nvPr/>
        </p:nvPicPr>
        <p:blipFill>
          <a:blip r:embed="rId5"/>
          <a:stretch>
            <a:fillRect/>
          </a:stretch>
        </p:blipFill>
        <p:spPr>
          <a:xfrm>
            <a:off x="389466" y="2030851"/>
            <a:ext cx="873256" cy="873256"/>
          </a:xfrm>
          <a:prstGeom prst="rect">
            <a:avLst/>
          </a:prstGeom>
        </p:spPr>
      </p:pic>
      <p:pic>
        <p:nvPicPr>
          <p:cNvPr id="7" name="Imagen 6">
            <a:extLst>
              <a:ext uri="{FF2B5EF4-FFF2-40B4-BE49-F238E27FC236}">
                <a16:creationId xmlns:a16="http://schemas.microsoft.com/office/drawing/2014/main" id="{EB3358FE-CB15-D74C-99E9-358EE2166C66}"/>
              </a:ext>
            </a:extLst>
          </p:cNvPr>
          <p:cNvPicPr>
            <a:picLocks noChangeAspect="1"/>
          </p:cNvPicPr>
          <p:nvPr/>
        </p:nvPicPr>
        <p:blipFill>
          <a:blip r:embed="rId6"/>
          <a:stretch>
            <a:fillRect/>
          </a:stretch>
        </p:blipFill>
        <p:spPr>
          <a:xfrm>
            <a:off x="2269067" y="1326763"/>
            <a:ext cx="1456028" cy="704088"/>
          </a:xfrm>
          <a:prstGeom prst="rect">
            <a:avLst/>
          </a:prstGeom>
        </p:spPr>
      </p:pic>
      <p:pic>
        <p:nvPicPr>
          <p:cNvPr id="18" name="Imagen 17">
            <a:extLst>
              <a:ext uri="{FF2B5EF4-FFF2-40B4-BE49-F238E27FC236}">
                <a16:creationId xmlns:a16="http://schemas.microsoft.com/office/drawing/2014/main" id="{FF16B2F7-E4D1-1640-8B59-95971C5A4E12}"/>
              </a:ext>
            </a:extLst>
          </p:cNvPr>
          <p:cNvPicPr>
            <a:picLocks noChangeAspect="1"/>
          </p:cNvPicPr>
          <p:nvPr/>
        </p:nvPicPr>
        <p:blipFill rotWithShape="1">
          <a:blip r:embed="rId7"/>
          <a:srcRect t="29357" b="31935"/>
          <a:stretch/>
        </p:blipFill>
        <p:spPr>
          <a:xfrm>
            <a:off x="389465" y="2951543"/>
            <a:ext cx="1944825" cy="752806"/>
          </a:xfrm>
          <a:prstGeom prst="rect">
            <a:avLst/>
          </a:prstGeom>
        </p:spPr>
      </p:pic>
      <p:grpSp>
        <p:nvGrpSpPr>
          <p:cNvPr id="16" name="Grupo 15">
            <a:extLst>
              <a:ext uri="{FF2B5EF4-FFF2-40B4-BE49-F238E27FC236}">
                <a16:creationId xmlns:a16="http://schemas.microsoft.com/office/drawing/2014/main" id="{57E730BB-B7C4-6B4C-B842-D86FF6A70E3B}"/>
              </a:ext>
            </a:extLst>
          </p:cNvPr>
          <p:cNvGrpSpPr/>
          <p:nvPr/>
        </p:nvGrpSpPr>
        <p:grpSpPr>
          <a:xfrm>
            <a:off x="187808" y="3786015"/>
            <a:ext cx="3009947" cy="1267350"/>
            <a:chOff x="3506580" y="-589120"/>
            <a:chExt cx="3009947" cy="1267350"/>
          </a:xfrm>
        </p:grpSpPr>
        <p:grpSp>
          <p:nvGrpSpPr>
            <p:cNvPr id="17" name="Grupo 16">
              <a:extLst>
                <a:ext uri="{FF2B5EF4-FFF2-40B4-BE49-F238E27FC236}">
                  <a16:creationId xmlns:a16="http://schemas.microsoft.com/office/drawing/2014/main" id="{62E54B63-A23A-BA48-B5EF-1E9DA9CD186F}"/>
                </a:ext>
              </a:extLst>
            </p:cNvPr>
            <p:cNvGrpSpPr/>
            <p:nvPr/>
          </p:nvGrpSpPr>
          <p:grpSpPr>
            <a:xfrm>
              <a:off x="3506580" y="-589120"/>
              <a:ext cx="3009947" cy="1267350"/>
              <a:chOff x="3583652" y="-676019"/>
              <a:chExt cx="2968299" cy="1426359"/>
            </a:xfrm>
          </p:grpSpPr>
          <p:grpSp>
            <p:nvGrpSpPr>
              <p:cNvPr id="21" name="Grupo 19">
                <a:extLst>
                  <a:ext uri="{FF2B5EF4-FFF2-40B4-BE49-F238E27FC236}">
                    <a16:creationId xmlns:a16="http://schemas.microsoft.com/office/drawing/2014/main" id="{F2A35EE6-B7F1-F74C-90E3-FF28D90D4508}"/>
                  </a:ext>
                </a:extLst>
              </p:cNvPr>
              <p:cNvGrpSpPr/>
              <p:nvPr/>
            </p:nvGrpSpPr>
            <p:grpSpPr>
              <a:xfrm>
                <a:off x="3715056" y="-676019"/>
                <a:ext cx="2836895" cy="964950"/>
                <a:chOff x="2854605" y="-550533"/>
                <a:chExt cx="3266031" cy="964950"/>
              </a:xfrm>
            </p:grpSpPr>
            <p:pic>
              <p:nvPicPr>
                <p:cNvPr id="23" name="Picture 2" descr="Image result for logotipo ISAGEN">
                  <a:extLst>
                    <a:ext uri="{FF2B5EF4-FFF2-40B4-BE49-F238E27FC236}">
                      <a16:creationId xmlns:a16="http://schemas.microsoft.com/office/drawing/2014/main" id="{1FD1A4F5-12CC-054D-9472-067F125606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54605" y="-550533"/>
                  <a:ext cx="2313472" cy="556843"/>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Imagen 23">
                  <a:extLst>
                    <a:ext uri="{FF2B5EF4-FFF2-40B4-BE49-F238E27FC236}">
                      <a16:creationId xmlns:a16="http://schemas.microsoft.com/office/drawing/2014/main" id="{B4A0B880-0E87-F642-91E2-089136969DE4}"/>
                    </a:ext>
                  </a:extLst>
                </p:cNvPr>
                <p:cNvPicPr>
                  <a:picLocks noChangeAspect="1"/>
                </p:cNvPicPr>
                <p:nvPr/>
              </p:nvPicPr>
              <p:blipFill>
                <a:blip r:embed="rId9" cstate="print"/>
                <a:stretch>
                  <a:fillRect/>
                </a:stretch>
              </p:blipFill>
              <p:spPr>
                <a:xfrm>
                  <a:off x="4224336" y="-76195"/>
                  <a:ext cx="1896300" cy="490612"/>
                </a:xfrm>
                <a:prstGeom prst="rect">
                  <a:avLst/>
                </a:prstGeom>
              </p:spPr>
            </p:pic>
          </p:grpSp>
          <p:pic>
            <p:nvPicPr>
              <p:cNvPr id="22" name="Imagen 21">
                <a:extLst>
                  <a:ext uri="{FF2B5EF4-FFF2-40B4-BE49-F238E27FC236}">
                    <a16:creationId xmlns:a16="http://schemas.microsoft.com/office/drawing/2014/main" id="{C6893825-11FD-FC44-8D4A-3CFBCA704ADD}"/>
                  </a:ext>
                </a:extLst>
              </p:cNvPr>
              <p:cNvPicPr>
                <a:picLocks noChangeAspect="1"/>
              </p:cNvPicPr>
              <p:nvPr/>
            </p:nvPicPr>
            <p:blipFill>
              <a:blip r:embed="rId10"/>
              <a:stretch>
                <a:fillRect/>
              </a:stretch>
            </p:blipFill>
            <p:spPr>
              <a:xfrm>
                <a:off x="3583652" y="-107147"/>
                <a:ext cx="827399" cy="857487"/>
              </a:xfrm>
              <a:prstGeom prst="rect">
                <a:avLst/>
              </a:prstGeom>
            </p:spPr>
          </p:pic>
        </p:grpSp>
        <p:pic>
          <p:nvPicPr>
            <p:cNvPr id="20" name="Imagen 19">
              <a:extLst>
                <a:ext uri="{FF2B5EF4-FFF2-40B4-BE49-F238E27FC236}">
                  <a16:creationId xmlns:a16="http://schemas.microsoft.com/office/drawing/2014/main" id="{5826F716-0A37-CE45-B862-667AD74D92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46490" y="-567464"/>
              <a:ext cx="398558" cy="374834"/>
            </a:xfrm>
            <a:prstGeom prst="rect">
              <a:avLst/>
            </a:prstGeom>
          </p:spPr>
        </p:pic>
      </p:grpSp>
      <p:pic>
        <p:nvPicPr>
          <p:cNvPr id="26" name="Imagen 25">
            <a:extLst>
              <a:ext uri="{FF2B5EF4-FFF2-40B4-BE49-F238E27FC236}">
                <a16:creationId xmlns:a16="http://schemas.microsoft.com/office/drawing/2014/main" id="{AEB2A35A-44E4-B44E-B87B-A790CA2E022F}"/>
              </a:ext>
            </a:extLst>
          </p:cNvPr>
          <p:cNvPicPr>
            <a:picLocks noChangeAspect="1"/>
          </p:cNvPicPr>
          <p:nvPr/>
        </p:nvPicPr>
        <p:blipFill>
          <a:blip r:embed="rId12"/>
          <a:stretch>
            <a:fillRect/>
          </a:stretch>
        </p:blipFill>
        <p:spPr>
          <a:xfrm>
            <a:off x="2838693" y="4767878"/>
            <a:ext cx="1240367" cy="1041908"/>
          </a:xfrm>
          <a:prstGeom prst="rect">
            <a:avLst/>
          </a:prstGeom>
        </p:spPr>
      </p:pic>
      <p:pic>
        <p:nvPicPr>
          <p:cNvPr id="27" name="Imagen 26">
            <a:extLst>
              <a:ext uri="{FF2B5EF4-FFF2-40B4-BE49-F238E27FC236}">
                <a16:creationId xmlns:a16="http://schemas.microsoft.com/office/drawing/2014/main" id="{D70E8C47-2F4A-FF41-BD2B-47B1B5858752}"/>
              </a:ext>
            </a:extLst>
          </p:cNvPr>
          <p:cNvPicPr>
            <a:picLocks noChangeAspect="1"/>
          </p:cNvPicPr>
          <p:nvPr/>
        </p:nvPicPr>
        <p:blipFill rotWithShape="1">
          <a:blip r:embed="rId13"/>
          <a:srcRect t="64729" r="54035" b="8389"/>
          <a:stretch/>
        </p:blipFill>
        <p:spPr>
          <a:xfrm>
            <a:off x="258477" y="5164090"/>
            <a:ext cx="1480478" cy="501027"/>
          </a:xfrm>
          <a:prstGeom prst="rect">
            <a:avLst/>
          </a:prstGeom>
        </p:spPr>
      </p:pic>
      <p:pic>
        <p:nvPicPr>
          <p:cNvPr id="28" name="Imagen 27">
            <a:extLst>
              <a:ext uri="{FF2B5EF4-FFF2-40B4-BE49-F238E27FC236}">
                <a16:creationId xmlns:a16="http://schemas.microsoft.com/office/drawing/2014/main" id="{19E9EA05-D1F8-A248-B254-099A17852F88}"/>
              </a:ext>
            </a:extLst>
          </p:cNvPr>
          <p:cNvPicPr>
            <a:picLocks noChangeAspect="1"/>
          </p:cNvPicPr>
          <p:nvPr/>
        </p:nvPicPr>
        <p:blipFill>
          <a:blip r:embed="rId14"/>
          <a:stretch>
            <a:fillRect/>
          </a:stretch>
        </p:blipFill>
        <p:spPr>
          <a:xfrm>
            <a:off x="1904092" y="4877157"/>
            <a:ext cx="860395" cy="860395"/>
          </a:xfrm>
          <a:prstGeom prst="rect">
            <a:avLst/>
          </a:prstGeom>
        </p:spPr>
      </p:pic>
      <p:pic>
        <p:nvPicPr>
          <p:cNvPr id="25" name="Imagen 24">
            <a:extLst>
              <a:ext uri="{FF2B5EF4-FFF2-40B4-BE49-F238E27FC236}">
                <a16:creationId xmlns:a16="http://schemas.microsoft.com/office/drawing/2014/main" id="{2C1DA3BC-12D8-0A47-BBB7-C8CE346E0E8A}"/>
              </a:ext>
            </a:extLst>
          </p:cNvPr>
          <p:cNvPicPr>
            <a:picLocks noChangeAspect="1"/>
          </p:cNvPicPr>
          <p:nvPr/>
        </p:nvPicPr>
        <p:blipFill rotWithShape="1">
          <a:blip r:embed="rId15"/>
          <a:srcRect t="30891" b="32758"/>
          <a:stretch/>
        </p:blipFill>
        <p:spPr>
          <a:xfrm>
            <a:off x="5868215" y="249535"/>
            <a:ext cx="1905000" cy="461666"/>
          </a:xfrm>
          <a:prstGeom prst="rect">
            <a:avLst/>
          </a:prstGeom>
        </p:spPr>
      </p:pic>
      <p:pic>
        <p:nvPicPr>
          <p:cNvPr id="29" name="Imagen 28">
            <a:extLst>
              <a:ext uri="{FF2B5EF4-FFF2-40B4-BE49-F238E27FC236}">
                <a16:creationId xmlns:a16="http://schemas.microsoft.com/office/drawing/2014/main" id="{78FA19C1-1992-4D46-96C3-703A6E7EB5C6}"/>
              </a:ext>
            </a:extLst>
          </p:cNvPr>
          <p:cNvPicPr>
            <a:picLocks noChangeAspect="1"/>
          </p:cNvPicPr>
          <p:nvPr/>
        </p:nvPicPr>
        <p:blipFill>
          <a:blip r:embed="rId16"/>
          <a:stretch>
            <a:fillRect/>
          </a:stretch>
        </p:blipFill>
        <p:spPr>
          <a:xfrm>
            <a:off x="7824014" y="178955"/>
            <a:ext cx="1123949" cy="1123949"/>
          </a:xfrm>
          <a:prstGeom prst="rect">
            <a:avLst/>
          </a:prstGeom>
        </p:spPr>
      </p:pic>
      <p:pic>
        <p:nvPicPr>
          <p:cNvPr id="31" name="Imagen 30">
            <a:extLst>
              <a:ext uri="{FF2B5EF4-FFF2-40B4-BE49-F238E27FC236}">
                <a16:creationId xmlns:a16="http://schemas.microsoft.com/office/drawing/2014/main" id="{FD4154F2-5CD8-C44A-8790-E999201518B2}"/>
              </a:ext>
            </a:extLst>
          </p:cNvPr>
          <p:cNvPicPr>
            <a:picLocks noChangeAspect="1"/>
          </p:cNvPicPr>
          <p:nvPr/>
        </p:nvPicPr>
        <p:blipFill>
          <a:blip r:embed="rId17"/>
          <a:stretch>
            <a:fillRect/>
          </a:stretch>
        </p:blipFill>
        <p:spPr>
          <a:xfrm>
            <a:off x="7201423" y="2967678"/>
            <a:ext cx="1845285" cy="922643"/>
          </a:xfrm>
          <a:prstGeom prst="rect">
            <a:avLst/>
          </a:prstGeom>
        </p:spPr>
      </p:pic>
      <p:grpSp>
        <p:nvGrpSpPr>
          <p:cNvPr id="42" name="Grupo 41">
            <a:extLst>
              <a:ext uri="{FF2B5EF4-FFF2-40B4-BE49-F238E27FC236}">
                <a16:creationId xmlns:a16="http://schemas.microsoft.com/office/drawing/2014/main" id="{48DE38D9-F8FC-164D-8128-E090B2501EB1}"/>
              </a:ext>
            </a:extLst>
          </p:cNvPr>
          <p:cNvGrpSpPr/>
          <p:nvPr/>
        </p:nvGrpSpPr>
        <p:grpSpPr>
          <a:xfrm>
            <a:off x="5077074" y="4055955"/>
            <a:ext cx="4066926" cy="603868"/>
            <a:chOff x="358984" y="298534"/>
            <a:chExt cx="4770586" cy="526137"/>
          </a:xfrm>
        </p:grpSpPr>
        <p:pic>
          <p:nvPicPr>
            <p:cNvPr id="43" name="Picture 2" descr="Image result for Ministerio de Ciencia, InnovaciÃ³n y Universidades csic logo">
              <a:extLst>
                <a:ext uri="{FF2B5EF4-FFF2-40B4-BE49-F238E27FC236}">
                  <a16:creationId xmlns:a16="http://schemas.microsoft.com/office/drawing/2014/main" id="{596C46B1-4563-7E41-81AB-16DBB7422C0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8984" y="317036"/>
              <a:ext cx="3240782" cy="4891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Universidad politecnica de catalunya logo">
              <a:extLst>
                <a:ext uri="{FF2B5EF4-FFF2-40B4-BE49-F238E27FC236}">
                  <a16:creationId xmlns:a16="http://schemas.microsoft.com/office/drawing/2014/main" id="{314AB047-1F52-1345-8A05-DE7179C8098B}"/>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6146" b="16144"/>
            <a:stretch/>
          </p:blipFill>
          <p:spPr bwMode="auto">
            <a:xfrm>
              <a:off x="3599766" y="298534"/>
              <a:ext cx="1529804" cy="526137"/>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Imagen 31">
            <a:extLst>
              <a:ext uri="{FF2B5EF4-FFF2-40B4-BE49-F238E27FC236}">
                <a16:creationId xmlns:a16="http://schemas.microsoft.com/office/drawing/2014/main" id="{8BB8E55F-18B6-AD46-93B9-DBABB5DB4530}"/>
              </a:ext>
            </a:extLst>
          </p:cNvPr>
          <p:cNvPicPr>
            <a:picLocks noChangeAspect="1"/>
          </p:cNvPicPr>
          <p:nvPr/>
        </p:nvPicPr>
        <p:blipFill>
          <a:blip r:embed="rId20"/>
          <a:stretch>
            <a:fillRect/>
          </a:stretch>
        </p:blipFill>
        <p:spPr>
          <a:xfrm>
            <a:off x="4869424" y="1605611"/>
            <a:ext cx="850480" cy="850480"/>
          </a:xfrm>
          <a:prstGeom prst="rect">
            <a:avLst/>
          </a:prstGeom>
        </p:spPr>
      </p:pic>
      <p:pic>
        <p:nvPicPr>
          <p:cNvPr id="33" name="Imagen 5">
            <a:extLst>
              <a:ext uri="{FF2B5EF4-FFF2-40B4-BE49-F238E27FC236}">
                <a16:creationId xmlns:a16="http://schemas.microsoft.com/office/drawing/2014/main" id="{B7A33200-F3E6-1940-9676-0BA4D9D21A9B}"/>
              </a:ext>
            </a:extLst>
          </p:cNvPr>
          <p:cNvPicPr>
            <a:picLocks noChangeAspect="1"/>
          </p:cNvPicPr>
          <p:nvPr/>
        </p:nvPicPr>
        <p:blipFill>
          <a:blip r:embed="rId21"/>
          <a:stretch>
            <a:fillRect/>
          </a:stretch>
        </p:blipFill>
        <p:spPr>
          <a:xfrm>
            <a:off x="5908366" y="1010809"/>
            <a:ext cx="1451676" cy="547749"/>
          </a:xfrm>
          <a:prstGeom prst="rect">
            <a:avLst/>
          </a:prstGeom>
        </p:spPr>
      </p:pic>
      <p:pic>
        <p:nvPicPr>
          <p:cNvPr id="34" name="Picture 6" descr="Image result for universidad de ibague logo">
            <a:extLst>
              <a:ext uri="{FF2B5EF4-FFF2-40B4-BE49-F238E27FC236}">
                <a16:creationId xmlns:a16="http://schemas.microsoft.com/office/drawing/2014/main" id="{9227BAE2-3A12-F34A-BDB3-A177265190A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357579" y="2441966"/>
            <a:ext cx="1207376" cy="3932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universidad central logo">
            <a:extLst>
              <a:ext uri="{FF2B5EF4-FFF2-40B4-BE49-F238E27FC236}">
                <a16:creationId xmlns:a16="http://schemas.microsoft.com/office/drawing/2014/main" id="{3EFEAAED-E581-8F4B-8540-1545EB71B2F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913803" y="3005503"/>
            <a:ext cx="1315590" cy="375149"/>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n 35">
            <a:extLst>
              <a:ext uri="{FF2B5EF4-FFF2-40B4-BE49-F238E27FC236}">
                <a16:creationId xmlns:a16="http://schemas.microsoft.com/office/drawing/2014/main" id="{25CCFA70-1695-224C-BFC1-8C23D0DA2DF6}"/>
              </a:ext>
            </a:extLst>
          </p:cNvPr>
          <p:cNvPicPr>
            <a:picLocks noChangeAspect="1"/>
          </p:cNvPicPr>
          <p:nvPr/>
        </p:nvPicPr>
        <p:blipFill>
          <a:blip r:embed="rId24"/>
          <a:stretch>
            <a:fillRect/>
          </a:stretch>
        </p:blipFill>
        <p:spPr>
          <a:xfrm>
            <a:off x="3755342" y="2638596"/>
            <a:ext cx="1207376" cy="1207376"/>
          </a:xfrm>
          <a:prstGeom prst="rect">
            <a:avLst/>
          </a:prstGeom>
        </p:spPr>
      </p:pic>
      <p:pic>
        <p:nvPicPr>
          <p:cNvPr id="37" name="Imagen 36">
            <a:extLst>
              <a:ext uri="{FF2B5EF4-FFF2-40B4-BE49-F238E27FC236}">
                <a16:creationId xmlns:a16="http://schemas.microsoft.com/office/drawing/2014/main" id="{229D4074-87BE-E844-AF8F-AB71FE240B46}"/>
              </a:ext>
            </a:extLst>
          </p:cNvPr>
          <p:cNvPicPr>
            <a:picLocks noChangeAspect="1"/>
          </p:cNvPicPr>
          <p:nvPr/>
        </p:nvPicPr>
        <p:blipFill rotWithShape="1">
          <a:blip r:embed="rId25"/>
          <a:srcRect l="10421" t="22110" r="10702" b="27283"/>
          <a:stretch/>
        </p:blipFill>
        <p:spPr>
          <a:xfrm>
            <a:off x="7030699" y="5132285"/>
            <a:ext cx="2016009" cy="862295"/>
          </a:xfrm>
          <a:prstGeom prst="rect">
            <a:avLst/>
          </a:prstGeom>
        </p:spPr>
      </p:pic>
      <p:pic>
        <p:nvPicPr>
          <p:cNvPr id="38" name="Imagen 37">
            <a:extLst>
              <a:ext uri="{FF2B5EF4-FFF2-40B4-BE49-F238E27FC236}">
                <a16:creationId xmlns:a16="http://schemas.microsoft.com/office/drawing/2014/main" id="{72E4A2C8-9420-C247-8931-A7F4E50D6683}"/>
              </a:ext>
            </a:extLst>
          </p:cNvPr>
          <p:cNvPicPr>
            <a:picLocks noChangeAspect="1"/>
          </p:cNvPicPr>
          <p:nvPr/>
        </p:nvPicPr>
        <p:blipFill>
          <a:blip r:embed="rId26"/>
          <a:stretch>
            <a:fillRect/>
          </a:stretch>
        </p:blipFill>
        <p:spPr>
          <a:xfrm>
            <a:off x="5867432" y="5237788"/>
            <a:ext cx="821235" cy="789877"/>
          </a:xfrm>
          <a:prstGeom prst="rect">
            <a:avLst/>
          </a:prstGeom>
        </p:spPr>
      </p:pic>
      <p:pic>
        <p:nvPicPr>
          <p:cNvPr id="3" name="Imagen 2">
            <a:extLst>
              <a:ext uri="{FF2B5EF4-FFF2-40B4-BE49-F238E27FC236}">
                <a16:creationId xmlns:a16="http://schemas.microsoft.com/office/drawing/2014/main" id="{543BF010-6CEF-A04E-80BA-36685A6D575C}"/>
              </a:ext>
            </a:extLst>
          </p:cNvPr>
          <p:cNvPicPr>
            <a:picLocks noChangeAspect="1"/>
          </p:cNvPicPr>
          <p:nvPr/>
        </p:nvPicPr>
        <p:blipFill>
          <a:blip r:embed="rId27"/>
          <a:stretch>
            <a:fillRect/>
          </a:stretch>
        </p:blipFill>
        <p:spPr>
          <a:xfrm>
            <a:off x="4371421" y="291274"/>
            <a:ext cx="1087542" cy="1087542"/>
          </a:xfrm>
          <a:prstGeom prst="rect">
            <a:avLst/>
          </a:prstGeom>
        </p:spPr>
      </p:pic>
      <p:sp>
        <p:nvSpPr>
          <p:cNvPr id="8" name="Marcador de número de diapositiva 7">
            <a:extLst>
              <a:ext uri="{FF2B5EF4-FFF2-40B4-BE49-F238E27FC236}">
                <a16:creationId xmlns:a16="http://schemas.microsoft.com/office/drawing/2014/main" id="{BE424D3C-381A-AF4E-AF9E-5E182EE8408B}"/>
              </a:ext>
            </a:extLst>
          </p:cNvPr>
          <p:cNvSpPr>
            <a:spLocks noGrp="1"/>
          </p:cNvSpPr>
          <p:nvPr>
            <p:ph type="sldNum" sz="quarter" idx="10"/>
          </p:nvPr>
        </p:nvSpPr>
        <p:spPr/>
        <p:txBody>
          <a:bodyPr/>
          <a:lstStyle/>
          <a:p>
            <a:pPr>
              <a:defRPr/>
            </a:pPr>
            <a:fld id="{7B0CA3D3-AEF3-45AC-8A90-CA39D357BBEE}" type="slidenum">
              <a:rPr lang="es-ES" smtClean="0">
                <a:solidFill>
                  <a:srgbClr val="000000"/>
                </a:solidFill>
              </a:rPr>
              <a:pPr>
                <a:defRPr/>
              </a:pPr>
              <a:t>86</a:t>
            </a:fld>
            <a:endParaRPr lang="es-ES">
              <a:solidFill>
                <a:srgbClr val="000000"/>
              </a:solidFill>
            </a:endParaRPr>
          </a:p>
        </p:txBody>
      </p:sp>
      <p:pic>
        <p:nvPicPr>
          <p:cNvPr id="39" name="Imagen 38">
            <a:extLst>
              <a:ext uri="{FF2B5EF4-FFF2-40B4-BE49-F238E27FC236}">
                <a16:creationId xmlns:a16="http://schemas.microsoft.com/office/drawing/2014/main" id="{870DB2CD-063D-4944-A010-08C97CE093F7}"/>
              </a:ext>
            </a:extLst>
          </p:cNvPr>
          <p:cNvPicPr>
            <a:picLocks noChangeAspect="1"/>
          </p:cNvPicPr>
          <p:nvPr/>
        </p:nvPicPr>
        <p:blipFill rotWithShape="1">
          <a:blip r:embed="rId28"/>
          <a:srcRect l="18872" t="18649" r="16360" b="17102"/>
          <a:stretch/>
        </p:blipFill>
        <p:spPr>
          <a:xfrm>
            <a:off x="4375685" y="4784618"/>
            <a:ext cx="1207376" cy="753166"/>
          </a:xfrm>
          <a:prstGeom prst="rect">
            <a:avLst/>
          </a:prstGeom>
        </p:spPr>
      </p:pic>
      <p:pic>
        <p:nvPicPr>
          <p:cNvPr id="1026" name="Picture 2" descr="Minciencias | Ministerio de Ciencia Tecnología e Innovación">
            <a:extLst>
              <a:ext uri="{FF2B5EF4-FFF2-40B4-BE49-F238E27FC236}">
                <a16:creationId xmlns:a16="http://schemas.microsoft.com/office/drawing/2014/main" id="{0DD64DC2-30F6-2B49-8DE7-44078B9850E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1242" y="275257"/>
            <a:ext cx="3755342" cy="687828"/>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E848A60B-0069-3840-94E3-23BEC49F303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59816" y="1815467"/>
            <a:ext cx="1845285" cy="879258"/>
          </a:xfrm>
          <a:prstGeom prst="rect">
            <a:avLst/>
          </a:prstGeom>
        </p:spPr>
      </p:pic>
    </p:spTree>
    <p:extLst>
      <p:ext uri="{BB962C8B-B14F-4D97-AF65-F5344CB8AC3E}">
        <p14:creationId xmlns:p14="http://schemas.microsoft.com/office/powerpoint/2010/main" val="8832957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EA637CB-F820-2243-9123-964AB162D1ED}"/>
              </a:ext>
            </a:extLst>
          </p:cNvPr>
          <p:cNvPicPr>
            <a:picLocks noChangeAspect="1"/>
          </p:cNvPicPr>
          <p:nvPr/>
        </p:nvPicPr>
        <p:blipFill>
          <a:blip r:embed="rId3"/>
          <a:stretch>
            <a:fillRect/>
          </a:stretch>
        </p:blipFill>
        <p:spPr>
          <a:xfrm>
            <a:off x="43205" y="41432"/>
            <a:ext cx="4572000" cy="3429000"/>
          </a:xfrm>
          <a:prstGeom prst="rect">
            <a:avLst/>
          </a:prstGeom>
        </p:spPr>
      </p:pic>
      <p:sp>
        <p:nvSpPr>
          <p:cNvPr id="6" name="CuadroTexto 5">
            <a:extLst>
              <a:ext uri="{FF2B5EF4-FFF2-40B4-BE49-F238E27FC236}">
                <a16:creationId xmlns:a16="http://schemas.microsoft.com/office/drawing/2014/main" id="{90830416-07C4-A247-A7BC-FE9AADADD396}"/>
              </a:ext>
            </a:extLst>
          </p:cNvPr>
          <p:cNvSpPr txBox="1"/>
          <p:nvPr/>
        </p:nvSpPr>
        <p:spPr>
          <a:xfrm>
            <a:off x="86409" y="3711062"/>
            <a:ext cx="4399183" cy="2462213"/>
          </a:xfrm>
          <a:prstGeom prst="rect">
            <a:avLst/>
          </a:prstGeom>
          <a:noFill/>
        </p:spPr>
        <p:txBody>
          <a:bodyPr wrap="square" rtlCol="0">
            <a:spAutoFit/>
          </a:bodyPr>
          <a:lstStyle/>
          <a:p>
            <a:r>
              <a:rPr lang="es-ES" sz="1100" dirty="0" err="1"/>
              <a:t>A.Pantoja</a:t>
            </a:r>
            <a:r>
              <a:rPr lang="es-ES" sz="1100" dirty="0"/>
              <a:t>, </a:t>
            </a:r>
            <a:r>
              <a:rPr lang="es-ES" sz="1100" dirty="0" err="1"/>
              <a:t>E.Mojica</a:t>
            </a:r>
            <a:r>
              <a:rPr lang="es-ES" sz="1100" dirty="0"/>
              <a:t>-Nava, </a:t>
            </a:r>
            <a:r>
              <a:rPr lang="es-ES" sz="1100" dirty="0" err="1"/>
              <a:t>G.Obando</a:t>
            </a:r>
            <a:r>
              <a:rPr lang="es-ES" sz="1100" dirty="0"/>
              <a:t>, </a:t>
            </a:r>
            <a:r>
              <a:rPr lang="es-ES" sz="1100" dirty="0" err="1"/>
              <a:t>J.Barreiro</a:t>
            </a:r>
            <a:r>
              <a:rPr lang="es-ES" sz="1100" dirty="0"/>
              <a:t>, </a:t>
            </a:r>
            <a:r>
              <a:rPr lang="es-ES" sz="1100" dirty="0" err="1"/>
              <a:t>C.Ocampo</a:t>
            </a:r>
            <a:r>
              <a:rPr lang="es-ES" sz="1100" dirty="0"/>
              <a:t>, </a:t>
            </a:r>
            <a:r>
              <a:rPr lang="es-ES" sz="1100" dirty="0" err="1"/>
              <a:t>A.Cadena</a:t>
            </a:r>
            <a:r>
              <a:rPr lang="es-ES" sz="1100" dirty="0"/>
              <a:t>, </a:t>
            </a:r>
            <a:r>
              <a:rPr lang="es-ES" sz="1100" dirty="0" err="1"/>
              <a:t>A.Pedraza</a:t>
            </a:r>
            <a:r>
              <a:rPr lang="es-ES" sz="1100" dirty="0"/>
              <a:t>, </a:t>
            </a:r>
            <a:r>
              <a:rPr lang="es-ES" sz="1100" dirty="0" err="1"/>
              <a:t>J.Giraldo</a:t>
            </a:r>
            <a:r>
              <a:rPr lang="es-ES" sz="1100" dirty="0"/>
              <a:t>, </a:t>
            </a:r>
            <a:r>
              <a:rPr lang="es-ES" sz="1100" dirty="0" err="1"/>
              <a:t>L.F.Giraldo</a:t>
            </a:r>
            <a:r>
              <a:rPr lang="es-ES" sz="1100" dirty="0"/>
              <a:t>, </a:t>
            </a:r>
            <a:r>
              <a:rPr lang="es-ES" sz="1100" dirty="0" err="1"/>
              <a:t>C.Barreto</a:t>
            </a:r>
            <a:r>
              <a:rPr lang="es-ES" sz="1100" dirty="0"/>
              <a:t>, </a:t>
            </a:r>
            <a:r>
              <a:rPr lang="es-ES" sz="1100" dirty="0" err="1"/>
              <a:t>J.Barco</a:t>
            </a:r>
            <a:r>
              <a:rPr lang="es-ES" sz="1100" dirty="0"/>
              <a:t>, </a:t>
            </a:r>
            <a:r>
              <a:rPr lang="es-ES" sz="1100" dirty="0" err="1"/>
              <a:t>J.Poveda</a:t>
            </a:r>
            <a:r>
              <a:rPr lang="es-ES" sz="1100" dirty="0"/>
              <a:t>, </a:t>
            </a:r>
            <a:r>
              <a:rPr lang="es-ES" sz="1100" dirty="0" err="1"/>
              <a:t>A.M.Ospina</a:t>
            </a:r>
            <a:r>
              <a:rPr lang="es-ES" sz="1100" dirty="0"/>
              <a:t>, </a:t>
            </a:r>
            <a:r>
              <a:rPr lang="es-ES" sz="1100" dirty="0" err="1"/>
              <a:t>S.Amaya</a:t>
            </a:r>
            <a:r>
              <a:rPr lang="es-ES" sz="1100" dirty="0"/>
              <a:t>, </a:t>
            </a:r>
            <a:r>
              <a:rPr lang="es-ES" sz="1100" dirty="0" err="1"/>
              <a:t>D.Mahecha</a:t>
            </a:r>
            <a:r>
              <a:rPr lang="es-ES" sz="1100" dirty="0"/>
              <a:t>, </a:t>
            </a:r>
            <a:r>
              <a:rPr lang="es-ES" sz="1100" dirty="0" err="1"/>
              <a:t>I.Muñoz</a:t>
            </a:r>
            <a:r>
              <a:rPr lang="es-ES" sz="1100" dirty="0"/>
              <a:t>, </a:t>
            </a:r>
            <a:r>
              <a:rPr lang="es-ES" sz="1100" dirty="0" err="1"/>
              <a:t>D.Téllez</a:t>
            </a:r>
            <a:r>
              <a:rPr lang="es-ES" sz="1100" dirty="0"/>
              <a:t>, </a:t>
            </a:r>
            <a:r>
              <a:rPr lang="es-ES" sz="1100" dirty="0" err="1"/>
              <a:t>E.Escobar</a:t>
            </a:r>
            <a:r>
              <a:rPr lang="es-ES" sz="1100" dirty="0"/>
              <a:t>, </a:t>
            </a:r>
            <a:r>
              <a:rPr lang="es-ES" sz="1100" dirty="0" err="1"/>
              <a:t>G.Riaño</a:t>
            </a:r>
            <a:r>
              <a:rPr lang="es-ES" sz="1100" dirty="0"/>
              <a:t>, </a:t>
            </a:r>
            <a:r>
              <a:rPr lang="es-ES" sz="1100" dirty="0" err="1"/>
              <a:t>J.L.Morillo</a:t>
            </a:r>
            <a:r>
              <a:rPr lang="es-ES" sz="1100" dirty="0"/>
              <a:t>, </a:t>
            </a:r>
            <a:r>
              <a:rPr lang="es-ES" sz="1100" dirty="0" err="1"/>
              <a:t>M.Velásquez</a:t>
            </a:r>
            <a:r>
              <a:rPr lang="es-ES" sz="1100" dirty="0"/>
              <a:t>, </a:t>
            </a:r>
            <a:r>
              <a:rPr lang="es-ES" sz="1100" dirty="0" err="1"/>
              <a:t>J.Rojas</a:t>
            </a:r>
            <a:r>
              <a:rPr lang="es-ES" sz="1100" dirty="0"/>
              <a:t>, </a:t>
            </a:r>
            <a:r>
              <a:rPr lang="es-ES" sz="1100" dirty="0" err="1"/>
              <a:t>A.Betancur</a:t>
            </a:r>
            <a:r>
              <a:rPr lang="es-ES" sz="1100" dirty="0"/>
              <a:t>, </a:t>
            </a:r>
            <a:r>
              <a:rPr lang="es-ES" sz="1100" dirty="0" err="1"/>
              <a:t>C.Macana</a:t>
            </a:r>
            <a:r>
              <a:rPr lang="es-ES" sz="1100" dirty="0"/>
              <a:t>, </a:t>
            </a:r>
            <a:r>
              <a:rPr lang="es-ES" sz="1100" dirty="0" err="1"/>
              <a:t>D.Díaz</a:t>
            </a:r>
            <a:r>
              <a:rPr lang="es-ES" sz="1100" dirty="0"/>
              <a:t>, </a:t>
            </a:r>
            <a:r>
              <a:rPr lang="es-ES" sz="1100" dirty="0" err="1"/>
              <a:t>E.Ramírez</a:t>
            </a:r>
            <a:r>
              <a:rPr lang="es-ES" sz="1100" dirty="0"/>
              <a:t>, </a:t>
            </a:r>
            <a:r>
              <a:rPr lang="es-ES" sz="1100" dirty="0" err="1"/>
              <a:t>A.Cortés</a:t>
            </a:r>
            <a:r>
              <a:rPr lang="es-ES" sz="1100" dirty="0"/>
              <a:t>, </a:t>
            </a:r>
            <a:r>
              <a:rPr lang="es-ES" sz="1100" dirty="0" err="1"/>
              <a:t>M.Parra</a:t>
            </a:r>
            <a:r>
              <a:rPr lang="es-ES" sz="1100" dirty="0"/>
              <a:t>, </a:t>
            </a:r>
            <a:r>
              <a:rPr lang="es-ES" sz="1100" dirty="0" err="1"/>
              <a:t>J.Cristancho</a:t>
            </a:r>
            <a:r>
              <a:rPr lang="es-ES" sz="1100" dirty="0"/>
              <a:t>, </a:t>
            </a:r>
            <a:r>
              <a:rPr lang="es-ES" sz="1100" dirty="0" err="1"/>
              <a:t>A.Sierra</a:t>
            </a:r>
            <a:r>
              <a:rPr lang="es-ES" sz="1100" dirty="0"/>
              <a:t>, </a:t>
            </a:r>
            <a:r>
              <a:rPr lang="es-ES" sz="1100" dirty="0" err="1"/>
              <a:t>C.Caro</a:t>
            </a:r>
            <a:r>
              <a:rPr lang="es-ES" sz="1100" dirty="0"/>
              <a:t>, </a:t>
            </a:r>
            <a:r>
              <a:rPr lang="es-ES" sz="1100" dirty="0" err="1"/>
              <a:t>S.Jiménez</a:t>
            </a:r>
            <a:r>
              <a:rPr lang="es-ES" sz="1100" dirty="0"/>
              <a:t>, </a:t>
            </a:r>
            <a:r>
              <a:rPr lang="es-ES" sz="1100" dirty="0" err="1"/>
              <a:t>Y.Chacón</a:t>
            </a:r>
            <a:r>
              <a:rPr lang="es-ES" sz="1100" dirty="0"/>
              <a:t>, </a:t>
            </a:r>
            <a:r>
              <a:rPr lang="es-ES" sz="1100" dirty="0" err="1"/>
              <a:t>C.García</a:t>
            </a:r>
            <a:r>
              <a:rPr lang="es-ES" sz="1100" dirty="0"/>
              <a:t>, </a:t>
            </a:r>
            <a:r>
              <a:rPr lang="es-ES" sz="1100" dirty="0" err="1"/>
              <a:t>A.Ramírez</a:t>
            </a:r>
            <a:r>
              <a:rPr lang="es-ES" sz="1100" dirty="0"/>
              <a:t>, </a:t>
            </a:r>
            <a:r>
              <a:rPr lang="es-ES" sz="1100" dirty="0" err="1"/>
              <a:t>D.de</a:t>
            </a:r>
            <a:r>
              <a:rPr lang="es-ES" sz="1100" dirty="0"/>
              <a:t> la Torre, </a:t>
            </a:r>
            <a:r>
              <a:rPr lang="es-ES" sz="1100" dirty="0" err="1"/>
              <a:t>A.Castro</a:t>
            </a:r>
            <a:r>
              <a:rPr lang="es-ES" sz="1100" dirty="0"/>
              <a:t>, </a:t>
            </a:r>
            <a:r>
              <a:rPr lang="es-ES" sz="1100" dirty="0" err="1"/>
              <a:t>P.Ñañez</a:t>
            </a:r>
            <a:r>
              <a:rPr lang="es-ES" sz="1100" dirty="0"/>
              <a:t>, ,</a:t>
            </a:r>
            <a:r>
              <a:rPr lang="es-ES" sz="1100" dirty="0" err="1"/>
              <a:t>R.Sanfelice</a:t>
            </a:r>
            <a:r>
              <a:rPr lang="es-ES" sz="1100" dirty="0"/>
              <a:t>, </a:t>
            </a:r>
            <a:r>
              <a:rPr lang="es-ES" sz="1100" dirty="0" err="1"/>
              <a:t>D.Villa</a:t>
            </a:r>
            <a:r>
              <a:rPr lang="es-ES" sz="1100" dirty="0"/>
              <a:t>, </a:t>
            </a:r>
            <a:r>
              <a:rPr lang="es-ES" sz="1100" dirty="0" err="1"/>
              <a:t>A.Rengifo</a:t>
            </a:r>
            <a:r>
              <a:rPr lang="es-ES" sz="1100" dirty="0"/>
              <a:t>, </a:t>
            </a:r>
            <a:r>
              <a:rPr lang="es-ES" sz="1100" dirty="0" err="1"/>
              <a:t>F.Segura</a:t>
            </a:r>
            <a:r>
              <a:rPr lang="es-ES" sz="1100" dirty="0"/>
              <a:t>, </a:t>
            </a:r>
            <a:r>
              <a:rPr lang="es-ES" sz="1100" dirty="0" err="1"/>
              <a:t>L.F.Cómbita</a:t>
            </a:r>
            <a:r>
              <a:rPr lang="es-ES" sz="1100" dirty="0"/>
              <a:t>, </a:t>
            </a:r>
            <a:r>
              <a:rPr lang="es-ES" sz="1100" dirty="0" err="1"/>
              <a:t>A.Cárdenas</a:t>
            </a:r>
            <a:r>
              <a:rPr lang="es-ES" sz="1100" dirty="0"/>
              <a:t>, </a:t>
            </a:r>
            <a:r>
              <a:rPr lang="es-ES" sz="1100" dirty="0" err="1"/>
              <a:t>O.Torres</a:t>
            </a:r>
            <a:r>
              <a:rPr lang="es-ES" sz="1100" dirty="0"/>
              <a:t>, </a:t>
            </a:r>
            <a:r>
              <a:rPr lang="es-ES" sz="1100" dirty="0" err="1"/>
              <a:t>L.Burbano</a:t>
            </a:r>
            <a:r>
              <a:rPr lang="es-ES" sz="1100" dirty="0"/>
              <a:t>, </a:t>
            </a:r>
            <a:r>
              <a:rPr lang="es-ES" sz="1100" dirty="0" err="1"/>
              <a:t>D.Ochoa</a:t>
            </a:r>
            <a:r>
              <a:rPr lang="es-ES" sz="1100" dirty="0"/>
              <a:t>, </a:t>
            </a:r>
            <a:r>
              <a:rPr lang="es-ES" sz="1100" dirty="0" err="1"/>
              <a:t>G.Conde</a:t>
            </a:r>
            <a:r>
              <a:rPr lang="es-ES" sz="1100" dirty="0"/>
              <a:t>, </a:t>
            </a:r>
            <a:r>
              <a:rPr lang="es-ES" sz="1100" dirty="0" err="1"/>
              <a:t>J.Maestre</a:t>
            </a:r>
            <a:r>
              <a:rPr lang="es-ES" sz="1100" dirty="0"/>
              <a:t>, </a:t>
            </a:r>
            <a:r>
              <a:rPr lang="es-ES" sz="1100" dirty="0" err="1"/>
              <a:t>R.Sanchez</a:t>
            </a:r>
            <a:r>
              <a:rPr lang="es-ES" sz="1100" dirty="0"/>
              <a:t>-Peña, </a:t>
            </a:r>
            <a:r>
              <a:rPr lang="es-ES" sz="1100" dirty="0" err="1"/>
              <a:t>J.López</a:t>
            </a:r>
            <a:r>
              <a:rPr lang="es-ES" sz="1100" dirty="0"/>
              <a:t>, </a:t>
            </a:r>
            <a:r>
              <a:rPr lang="es-ES" sz="1100" dirty="0" err="1"/>
              <a:t>J.P.Martínez</a:t>
            </a:r>
            <a:r>
              <a:rPr lang="es-ES" sz="1100" dirty="0"/>
              <a:t>, </a:t>
            </a:r>
            <a:r>
              <a:rPr lang="es-ES" sz="1100" dirty="0" err="1"/>
              <a:t>D.Gómez</a:t>
            </a:r>
            <a:r>
              <a:rPr lang="es-ES" sz="1100" dirty="0"/>
              <a:t>, </a:t>
            </a:r>
            <a:r>
              <a:rPr lang="es-ES" sz="1100" dirty="0" err="1"/>
              <a:t>O.Archila</a:t>
            </a:r>
            <a:r>
              <a:rPr lang="es-ES" sz="1100" dirty="0"/>
              <a:t>, </a:t>
            </a:r>
            <a:r>
              <a:rPr lang="es-ES" sz="1100" dirty="0" err="1"/>
              <a:t>A.Murcia</a:t>
            </a:r>
            <a:r>
              <a:rPr lang="es-ES" sz="1100" dirty="0"/>
              <a:t>, </a:t>
            </a:r>
            <a:r>
              <a:rPr lang="es-ES" sz="1100" dirty="0" err="1"/>
              <a:t>M.A.Sandoval</a:t>
            </a:r>
            <a:r>
              <a:rPr lang="es-ES" sz="1100" dirty="0"/>
              <a:t>, </a:t>
            </a:r>
            <a:r>
              <a:rPr lang="es-ES" sz="1100" dirty="0" err="1"/>
              <a:t>J.E.Díaz</a:t>
            </a:r>
            <a:r>
              <a:rPr lang="es-ES" sz="1100" dirty="0"/>
              <a:t>, </a:t>
            </a:r>
            <a:r>
              <a:rPr lang="es-ES" sz="1100" dirty="0" err="1"/>
              <a:t>J.S.Villalba</a:t>
            </a:r>
            <a:r>
              <a:rPr lang="es-ES" sz="1100" dirty="0"/>
              <a:t>, </a:t>
            </a:r>
            <a:r>
              <a:rPr lang="es-ES" sz="1100" dirty="0" err="1"/>
              <a:t>J.S.González</a:t>
            </a:r>
            <a:r>
              <a:rPr lang="es-ES" sz="1100" dirty="0"/>
              <a:t>, </a:t>
            </a:r>
            <a:r>
              <a:rPr lang="es-ES" sz="1100" dirty="0" err="1"/>
              <a:t>G.Díaz</a:t>
            </a:r>
            <a:r>
              <a:rPr lang="es-ES" sz="1100" dirty="0"/>
              <a:t>, </a:t>
            </a:r>
            <a:r>
              <a:rPr lang="es-ES" sz="1100" dirty="0" err="1"/>
              <a:t>S.Rueda</a:t>
            </a:r>
            <a:r>
              <a:rPr lang="es-ES" sz="1100" dirty="0"/>
              <a:t>, </a:t>
            </a:r>
            <a:r>
              <a:rPr lang="es-ES" sz="1100" dirty="0" err="1"/>
              <a:t>L.A.Guzmán</a:t>
            </a:r>
            <a:r>
              <a:rPr lang="es-ES" sz="1100" dirty="0"/>
              <a:t>, </a:t>
            </a:r>
            <a:r>
              <a:rPr lang="es-ES" sz="1100" dirty="0" err="1"/>
              <a:t>M.Espinosa</a:t>
            </a:r>
            <a:r>
              <a:rPr lang="es-ES" sz="1100" dirty="0"/>
              <a:t>, </a:t>
            </a:r>
            <a:r>
              <a:rPr lang="es-ES" sz="1100" dirty="0" err="1"/>
              <a:t>J.P.Rodríguez</a:t>
            </a:r>
            <a:r>
              <a:rPr lang="es-ES" sz="1100" dirty="0"/>
              <a:t>, </a:t>
            </a:r>
            <a:r>
              <a:rPr lang="es-ES" sz="1100" dirty="0" err="1"/>
              <a:t>M.Rodríguez</a:t>
            </a:r>
            <a:r>
              <a:rPr lang="es-ES" sz="1100" dirty="0"/>
              <a:t>, </a:t>
            </a:r>
            <a:r>
              <a:rPr lang="es-ES" sz="1100" dirty="0" err="1"/>
              <a:t>J.Guevara</a:t>
            </a:r>
            <a:r>
              <a:rPr lang="es-ES" sz="1100" dirty="0"/>
              <a:t>, </a:t>
            </a:r>
            <a:r>
              <a:rPr lang="es-ES" sz="1100" dirty="0" err="1"/>
              <a:t>H.Vargas</a:t>
            </a:r>
            <a:r>
              <a:rPr lang="es-ES" sz="1100" dirty="0"/>
              <a:t>, </a:t>
            </a:r>
            <a:r>
              <a:rPr lang="es-ES" sz="1100" dirty="0" err="1"/>
              <a:t>J.Mariño</a:t>
            </a:r>
            <a:r>
              <a:rPr lang="es-ES" sz="1100" dirty="0"/>
              <a:t>, </a:t>
            </a:r>
            <a:r>
              <a:rPr lang="es-ES" sz="1100" dirty="0" err="1"/>
              <a:t>G.Jiménez</a:t>
            </a:r>
            <a:r>
              <a:rPr lang="es-ES" sz="1100" dirty="0"/>
              <a:t>, </a:t>
            </a:r>
            <a:r>
              <a:rPr lang="es-ES" sz="1100" dirty="0" err="1"/>
              <a:t>J.Saldarriaga</a:t>
            </a:r>
            <a:r>
              <a:rPr lang="es-ES" sz="1100" dirty="0"/>
              <a:t>, </a:t>
            </a:r>
            <a:r>
              <a:rPr lang="es-ES" sz="1100" dirty="0" err="1"/>
              <a:t>A.Vande</a:t>
            </a:r>
            <a:r>
              <a:rPr lang="es-ES" sz="1100" dirty="0"/>
              <a:t> </a:t>
            </a:r>
            <a:r>
              <a:rPr lang="es-ES" sz="1100" dirty="0" err="1"/>
              <a:t>Wouwer</a:t>
            </a:r>
            <a:r>
              <a:rPr lang="es-ES" sz="1100" dirty="0"/>
              <a:t>.</a:t>
            </a:r>
          </a:p>
          <a:p>
            <a:endParaRPr lang="es-ES" sz="1100" dirty="0"/>
          </a:p>
        </p:txBody>
      </p:sp>
      <p:pic>
        <p:nvPicPr>
          <p:cNvPr id="7" name="Imagen 6">
            <a:extLst>
              <a:ext uri="{FF2B5EF4-FFF2-40B4-BE49-F238E27FC236}">
                <a16:creationId xmlns:a16="http://schemas.microsoft.com/office/drawing/2014/main" id="{554B0CA2-04E3-C04B-8A51-1B7FD2DD17A4}"/>
              </a:ext>
            </a:extLst>
          </p:cNvPr>
          <p:cNvPicPr>
            <a:picLocks noChangeAspect="1"/>
          </p:cNvPicPr>
          <p:nvPr/>
        </p:nvPicPr>
        <p:blipFill rotWithShape="1">
          <a:blip r:embed="rId4">
            <a:extLst>
              <a:ext uri="{28A0092B-C50C-407E-A947-70E740481C1C}">
                <a14:useLocalDpi xmlns:a14="http://schemas.microsoft.com/office/drawing/2010/main" val="0"/>
              </a:ext>
            </a:extLst>
          </a:blip>
          <a:srcRect l="25831" t="23401" r="9700" b="12200"/>
          <a:stretch/>
        </p:blipFill>
        <p:spPr>
          <a:xfrm rot="5400000">
            <a:off x="6506485" y="3249768"/>
            <a:ext cx="2938232" cy="2201333"/>
          </a:xfrm>
          <a:prstGeom prst="rect">
            <a:avLst/>
          </a:prstGeom>
        </p:spPr>
      </p:pic>
      <p:pic>
        <p:nvPicPr>
          <p:cNvPr id="8" name="Imagen 7" descr="IEEECSM2017Cover.pdf">
            <a:extLst>
              <a:ext uri="{FF2B5EF4-FFF2-40B4-BE49-F238E27FC236}">
                <a16:creationId xmlns:a16="http://schemas.microsoft.com/office/drawing/2014/main" id="{B58C7B6E-0ACB-6542-A251-35C54C34F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5205" y="2746757"/>
            <a:ext cx="2310787" cy="2259950"/>
          </a:xfrm>
          <a:prstGeom prst="rect">
            <a:avLst/>
          </a:prstGeom>
        </p:spPr>
      </p:pic>
      <p:pic>
        <p:nvPicPr>
          <p:cNvPr id="9" name="Imagen 8" descr="Un grupo de personas posando para una foto enfrente de una televisión&#10;&#10;Descripción generada automáticamente con confianza media">
            <a:extLst>
              <a:ext uri="{FF2B5EF4-FFF2-40B4-BE49-F238E27FC236}">
                <a16:creationId xmlns:a16="http://schemas.microsoft.com/office/drawing/2014/main" id="{DB04E455-9171-E34D-942F-CBFF9022B85B}"/>
              </a:ext>
            </a:extLst>
          </p:cNvPr>
          <p:cNvPicPr>
            <a:picLocks noChangeAspect="1"/>
          </p:cNvPicPr>
          <p:nvPr/>
        </p:nvPicPr>
        <p:blipFill>
          <a:blip r:embed="rId6"/>
          <a:stretch>
            <a:fillRect/>
          </a:stretch>
        </p:blipFill>
        <p:spPr>
          <a:xfrm>
            <a:off x="4258197" y="54865"/>
            <a:ext cx="4824699" cy="2376395"/>
          </a:xfrm>
          <a:prstGeom prst="rect">
            <a:avLst/>
          </a:prstGeom>
        </p:spPr>
      </p:pic>
      <p:sp>
        <p:nvSpPr>
          <p:cNvPr id="2" name="Marcador de número de diapositiva 1">
            <a:extLst>
              <a:ext uri="{FF2B5EF4-FFF2-40B4-BE49-F238E27FC236}">
                <a16:creationId xmlns:a16="http://schemas.microsoft.com/office/drawing/2014/main" id="{32E80F4D-98CB-234A-AC97-3D34EEE50A23}"/>
              </a:ext>
            </a:extLst>
          </p:cNvPr>
          <p:cNvSpPr>
            <a:spLocks noGrp="1"/>
          </p:cNvSpPr>
          <p:nvPr>
            <p:ph type="sldNum" sz="quarter" idx="10"/>
          </p:nvPr>
        </p:nvSpPr>
        <p:spPr/>
        <p:txBody>
          <a:bodyPr/>
          <a:lstStyle/>
          <a:p>
            <a:pPr>
              <a:defRPr/>
            </a:pPr>
            <a:fld id="{7B0CA3D3-AEF3-45AC-8A90-CA39D357BBEE}" type="slidenum">
              <a:rPr lang="es-ES" smtClean="0">
                <a:solidFill>
                  <a:srgbClr val="000000"/>
                </a:solidFill>
              </a:rPr>
              <a:pPr>
                <a:defRPr/>
              </a:pPr>
              <a:t>87</a:t>
            </a:fld>
            <a:endParaRPr lang="es-ES" dirty="0">
              <a:solidFill>
                <a:srgbClr val="000000"/>
              </a:solidFill>
            </a:endParaRPr>
          </a:p>
        </p:txBody>
      </p:sp>
    </p:spTree>
    <p:extLst>
      <p:ext uri="{BB962C8B-B14F-4D97-AF65-F5344CB8AC3E}">
        <p14:creationId xmlns:p14="http://schemas.microsoft.com/office/powerpoint/2010/main" val="459464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65993-ECB4-4443-8809-94EBCAD5E846}"/>
              </a:ext>
            </a:extLst>
          </p:cNvPr>
          <p:cNvSpPr>
            <a:spLocks noGrp="1"/>
          </p:cNvSpPr>
          <p:nvPr>
            <p:ph type="title"/>
          </p:nvPr>
        </p:nvSpPr>
        <p:spPr/>
        <p:txBody>
          <a:bodyPr/>
          <a:lstStyle/>
          <a:p>
            <a:r>
              <a:rPr lang="en-US" sz="4000" dirty="0"/>
              <a:t>Applications of Control and GT (2)</a:t>
            </a:r>
          </a:p>
        </p:txBody>
      </p:sp>
      <p:sp>
        <p:nvSpPr>
          <p:cNvPr id="3" name="Marcador de contenido 2">
            <a:extLst>
              <a:ext uri="{FF2B5EF4-FFF2-40B4-BE49-F238E27FC236}">
                <a16:creationId xmlns:a16="http://schemas.microsoft.com/office/drawing/2014/main" id="{E744D600-C810-4B4E-86F0-418D9385481A}"/>
              </a:ext>
            </a:extLst>
          </p:cNvPr>
          <p:cNvSpPr>
            <a:spLocks noGrp="1"/>
          </p:cNvSpPr>
          <p:nvPr>
            <p:ph idx="1"/>
          </p:nvPr>
        </p:nvSpPr>
        <p:spPr/>
        <p:txBody>
          <a:bodyPr/>
          <a:lstStyle/>
          <a:p>
            <a:r>
              <a:rPr lang="en-US" sz="2800" dirty="0"/>
              <a:t>Learning and control</a:t>
            </a:r>
            <a:br>
              <a:rPr lang="en-US" sz="2800" dirty="0">
                <a:solidFill>
                  <a:srgbClr val="00B050"/>
                </a:solidFill>
              </a:rPr>
            </a:br>
            <a:r>
              <a:rPr lang="en-US" sz="1800" dirty="0">
                <a:solidFill>
                  <a:srgbClr val="00B050"/>
                </a:solidFill>
              </a:rPr>
              <a:t>B. Gao, L. Pavel, On passivity, reinforcement learning, and higher order learning in multiagent finite games, IEEE Trans. </a:t>
            </a:r>
            <a:r>
              <a:rPr lang="en-US" sz="1800" dirty="0" err="1">
                <a:solidFill>
                  <a:srgbClr val="00B050"/>
                </a:solidFill>
              </a:rPr>
              <a:t>Autom</a:t>
            </a:r>
            <a:r>
              <a:rPr lang="en-US" sz="1800" dirty="0">
                <a:solidFill>
                  <a:srgbClr val="00B050"/>
                </a:solidFill>
              </a:rPr>
              <a:t>. Control, 2021</a:t>
            </a:r>
          </a:p>
          <a:p>
            <a:r>
              <a:rPr lang="en-US" sz="2800" dirty="0"/>
              <a:t>Demand response in electrical grid </a:t>
            </a:r>
          </a:p>
          <a:p>
            <a:pPr marL="400050" lvl="1" indent="0">
              <a:buNone/>
            </a:pPr>
            <a:r>
              <a:rPr lang="en-US" sz="1800" dirty="0">
                <a:solidFill>
                  <a:srgbClr val="00B050"/>
                </a:solidFill>
              </a:rPr>
              <a:t>F. </a:t>
            </a:r>
            <a:r>
              <a:rPr lang="en-US" sz="1800" dirty="0" err="1">
                <a:solidFill>
                  <a:srgbClr val="00B050"/>
                </a:solidFill>
              </a:rPr>
              <a:t>Genis</a:t>
            </a:r>
            <a:r>
              <a:rPr lang="en-US" sz="1800" dirty="0">
                <a:solidFill>
                  <a:srgbClr val="00B050"/>
                </a:solidFill>
              </a:rPr>
              <a:t> Mendoza, G. Konstantopoulos, D. </a:t>
            </a:r>
            <a:r>
              <a:rPr lang="en-US" sz="1800" dirty="0" err="1">
                <a:solidFill>
                  <a:srgbClr val="00B050"/>
                </a:solidFill>
              </a:rPr>
              <a:t>Bauso</a:t>
            </a:r>
            <a:r>
              <a:rPr lang="en-US" sz="1800" dirty="0">
                <a:solidFill>
                  <a:srgbClr val="00B050"/>
                </a:solidFill>
              </a:rPr>
              <a:t>, Online pricing for demand-side management in a low-voltage resistive micro-grid via a Stackelberg game with incentive strategies, IET Smart Grid, 2022</a:t>
            </a:r>
          </a:p>
          <a:p>
            <a:r>
              <a:rPr lang="en-US" sz="2800" dirty="0"/>
              <a:t>Water resource manufacturers and regulators to find an efficient water allocation in a river basin </a:t>
            </a:r>
          </a:p>
          <a:p>
            <a:pPr marL="400050" lvl="1" indent="0">
              <a:buNone/>
            </a:pPr>
            <a:r>
              <a:rPr lang="en-US" sz="1800" dirty="0">
                <a:solidFill>
                  <a:srgbClr val="00B050"/>
                </a:solidFill>
              </a:rPr>
              <a:t>Z. Lu, F. Cai, X. Wu, S. Zhang, S. Wu, Evolution of water resource allocation in the river basin between administrators and managers, </a:t>
            </a:r>
            <a:r>
              <a:rPr lang="en-US" sz="1800" dirty="0" err="1">
                <a:solidFill>
                  <a:srgbClr val="00B050"/>
                </a:solidFill>
              </a:rPr>
              <a:t>Hydrol</a:t>
            </a:r>
            <a:r>
              <a:rPr lang="en-US" sz="1800" dirty="0">
                <a:solidFill>
                  <a:srgbClr val="00B050"/>
                </a:solidFill>
              </a:rPr>
              <a:t>. Res., 2022</a:t>
            </a:r>
          </a:p>
          <a:p>
            <a:pPr marL="400050" lvl="1" indent="0">
              <a:buNone/>
            </a:pPr>
            <a:endParaRPr lang="en-US" sz="1800" dirty="0">
              <a:solidFill>
                <a:srgbClr val="00B050"/>
              </a:solidFill>
            </a:endParaRPr>
          </a:p>
        </p:txBody>
      </p:sp>
      <p:sp>
        <p:nvSpPr>
          <p:cNvPr id="4" name="Marcador de número de diapositiva 3">
            <a:extLst>
              <a:ext uri="{FF2B5EF4-FFF2-40B4-BE49-F238E27FC236}">
                <a16:creationId xmlns:a16="http://schemas.microsoft.com/office/drawing/2014/main" id="{36CD6343-02F2-164A-AE66-211F45E5F27A}"/>
              </a:ext>
            </a:extLst>
          </p:cNvPr>
          <p:cNvSpPr>
            <a:spLocks noGrp="1"/>
          </p:cNvSpPr>
          <p:nvPr>
            <p:ph type="sldNum" sz="quarter" idx="10"/>
          </p:nvPr>
        </p:nvSpPr>
        <p:spPr/>
        <p:txBody>
          <a:bodyPr/>
          <a:lstStyle/>
          <a:p>
            <a:pPr>
              <a:defRPr/>
            </a:pPr>
            <a:fld id="{D0A6C522-BF37-9A46-8AC9-14C4D759392B}" type="slidenum">
              <a:rPr lang="es-ES" altLang="es-CO" smtClean="0"/>
              <a:pPr>
                <a:defRPr/>
              </a:pPr>
              <a:t>8</a:t>
            </a:fld>
            <a:endParaRPr lang="es-ES" altLang="es-CO"/>
          </a:p>
        </p:txBody>
      </p:sp>
    </p:spTree>
    <p:extLst>
      <p:ext uri="{BB962C8B-B14F-4D97-AF65-F5344CB8AC3E}">
        <p14:creationId xmlns:p14="http://schemas.microsoft.com/office/powerpoint/2010/main" val="23112022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RSTNICANOR20QUIJANO@7KRGPCNFUVWXY5MJ" val="3469"/>
  <p:tag name="DEFAULTDISPLAYSOURCE" val="\documentclass{article}\pagestyle{empty}&#13;&#10;\begin{document}&#13;&#10;&#13;&#10;\end{document}&#13;&#10;"/>
  <p:tag name="EMBEDFONTS" val="1"/>
</p:tagLst>
</file>

<file path=ppt/theme/theme1.xml><?xml version="1.0" encoding="utf-8"?>
<a:theme xmlns:a="http://schemas.openxmlformats.org/drawingml/2006/main" name="PlantillaUniAndes">
  <a:themeElements>
    <a:clrScheme name="Tema d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a de Off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a de Offic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a de Offic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a de Offic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a de Offic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a de Offic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a de Offic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a de Offic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a de Offic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a de Offic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Clases" id="{3A3FE0CE-4E59-BD40-82F4-E307AD4E246F}" vid="{B6EA61DB-4D4B-A343-A31D-CACD6BA35D2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PlantillaUniAndes</Template>
  <TotalTime>30443</TotalTime>
  <Words>9276</Words>
  <Application>Microsoft Macintosh PowerPoint</Application>
  <PresentationFormat>Presentación en pantalla (4:3)</PresentationFormat>
  <Paragraphs>553</Paragraphs>
  <Slides>88</Slides>
  <Notes>79</Notes>
  <HiddenSlides>0</HiddenSlides>
  <MMClips>3</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88</vt:i4>
      </vt:variant>
    </vt:vector>
  </HeadingPairs>
  <TitlesOfParts>
    <vt:vector size="92" baseType="lpstr">
      <vt:lpstr>Arial</vt:lpstr>
      <vt:lpstr>Calibri</vt:lpstr>
      <vt:lpstr>Trebuchet MS</vt:lpstr>
      <vt:lpstr>PlantillaUniAndes</vt:lpstr>
      <vt:lpstr>Presentación de PowerPoint</vt:lpstr>
      <vt:lpstr>The Role of Population Games and Evolutionary Dynamics in Control </vt:lpstr>
      <vt:lpstr>Based on a joint work with…</vt:lpstr>
      <vt:lpstr>Presentación de PowerPoint</vt:lpstr>
      <vt:lpstr>Presentación de PowerPoint</vt:lpstr>
      <vt:lpstr>Presentación de PowerPoint</vt:lpstr>
      <vt:lpstr>GT: Basic Concepts</vt:lpstr>
      <vt:lpstr>Applications of Control and GT (1)</vt:lpstr>
      <vt:lpstr>Applications of Control and GT (2)</vt:lpstr>
      <vt:lpstr>Type of Games</vt:lpstr>
      <vt:lpstr>Problems of Dynamic Games</vt:lpstr>
      <vt:lpstr>Type of Dynamic Games</vt:lpstr>
      <vt:lpstr>Evolutionary Games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General Structure</vt:lpstr>
      <vt:lpstr>Presentación de PowerPoint</vt:lpstr>
      <vt:lpstr>Agenda</vt:lpstr>
      <vt:lpstr>Presentación de PowerPoint</vt:lpstr>
      <vt:lpstr>Decentralized Control for Urban Drainage Systems Using Replicator Dynamics </vt:lpstr>
      <vt:lpstr>Presentación de PowerPoint</vt:lpstr>
      <vt:lpstr>Overflooding Problem</vt:lpstr>
      <vt:lpstr>Graph Model of a UDS: Divergent Topology</vt:lpstr>
      <vt:lpstr>Graph Model of a UDS: Convergent Topology</vt:lpstr>
      <vt:lpstr>Graph Model of a UDS</vt:lpstr>
      <vt:lpstr>System Partitioning</vt:lpstr>
      <vt:lpstr>Proposed Algorithm</vt:lpstr>
      <vt:lpstr>Example of Partitioning</vt:lpstr>
      <vt:lpstr>Presentación de PowerPoint</vt:lpstr>
      <vt:lpstr>Presentación de PowerPoint</vt:lpstr>
      <vt:lpstr>Presentación de PowerPoint</vt:lpstr>
      <vt:lpstr>Presentación de PowerPoint</vt:lpstr>
      <vt:lpstr>Presentación de PowerPoint</vt:lpstr>
      <vt:lpstr>Presentación de PowerPoint</vt:lpstr>
      <vt:lpstr>Local Controllers Flow Convergent Topology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 Payoff Dynamics Model for Equality-Constrained Population Games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Some Other References…</vt:lpstr>
      <vt:lpstr>Other Applications…</vt:lpstr>
      <vt:lpstr>Conclusions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Manifold  Theory</dc:title>
  <dc:creator>Nicanor Quijano Silva</dc:creator>
  <cp:lastModifiedBy>Nicanor Quijano Silva</cp:lastModifiedBy>
  <cp:revision>208</cp:revision>
  <dcterms:created xsi:type="dcterms:W3CDTF">2021-10-12T22:26:49Z</dcterms:created>
  <dcterms:modified xsi:type="dcterms:W3CDTF">2022-07-07T06:09:43Z</dcterms:modified>
</cp:coreProperties>
</file>